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94" r:id="rId3"/>
    <p:sldId id="323" r:id="rId4"/>
    <p:sldId id="304" r:id="rId5"/>
    <p:sldId id="326" r:id="rId6"/>
    <p:sldId id="325" r:id="rId7"/>
    <p:sldId id="272" r:id="rId8"/>
    <p:sldId id="322" r:id="rId9"/>
    <p:sldId id="320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D62AC6"/>
    <a:srgbClr val="009999"/>
    <a:srgbClr val="008080"/>
    <a:srgbClr val="33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59153" autoAdjust="0"/>
  </p:normalViewPr>
  <p:slideViewPr>
    <p:cSldViewPr snapToGrid="0">
      <p:cViewPr varScale="1">
        <p:scale>
          <a:sx n="49" d="100"/>
          <a:sy n="49" d="100"/>
        </p:scale>
        <p:origin x="7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C5341-88A6-41FA-9E69-3A1D90454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86BEC-3B99-4129-A2A1-098BC7676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4422-E792-4397-A57B-E4ACE3062BD7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A343-6528-4DCB-A98B-579426E98A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C55B-B57A-482F-8A50-9C1ACB71D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CB85-A944-48D2-B3CD-AD0AD8892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9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DC099-B853-45FC-978E-590DEFDA1CAF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DB91-E5B0-4A50-8CDE-FFAD979C6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8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gather to mark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Sunday which takes places in our parish churches on Sunday 1st February.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5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go from here, remember to:</a:t>
            </a:r>
          </a:p>
          <a:p>
            <a:endParaRPr lang="en-GB" dirty="0"/>
          </a:p>
          <a:p>
            <a:r>
              <a:rPr lang="en-GB" b="1" dirty="0"/>
              <a:t>Treat everyone with respect</a:t>
            </a:r>
            <a:r>
              <a:rPr lang="en-GB" dirty="0"/>
              <a:t> – use kind words, listen to others, and never tease or leave people out.</a:t>
            </a:r>
          </a:p>
          <a:p>
            <a:r>
              <a:rPr lang="en-GB" b="1" dirty="0"/>
              <a:t>Speak up when something is unfair</a:t>
            </a:r>
            <a:r>
              <a:rPr lang="en-GB" dirty="0"/>
              <a:t> – tell a trusted adult and stand by those who need help.</a:t>
            </a:r>
          </a:p>
          <a:p>
            <a:endParaRPr lang="en-GB" dirty="0"/>
          </a:p>
          <a:p>
            <a:r>
              <a:rPr lang="en-GB" b="1" dirty="0"/>
              <a:t>KS1 - Simpler Version:</a:t>
            </a:r>
          </a:p>
          <a:p>
            <a:r>
              <a:rPr lang="en-GB" b="1" dirty="0"/>
              <a:t>- Be kind to everyone.</a:t>
            </a:r>
          </a:p>
          <a:p>
            <a:r>
              <a:rPr lang="en-GB" b="1" dirty="0"/>
              <a:t>- Tell a grown-up if something is not fair.</a:t>
            </a:r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4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We will now close our Celebration of the Word in prayer.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 invite you to make the sign of the cross –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In the name of the Father, the Son and the Holy Spirit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Lord God,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Send us out as witnesses of your love.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Help us to recognise Christ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in every person and to work for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justice, peace, and unity in our world.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May our school be a place where everyone is valued and loved.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We ask this through Christ our Lord. 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Amen.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1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Let us begin in prayer and turn to God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Quieten your mind and heart and </a:t>
            </a:r>
            <a:r>
              <a:rPr lang="en-GB" b="0" dirty="0"/>
              <a:t>I invite you to make the sign of the cross – </a:t>
            </a:r>
          </a:p>
          <a:p>
            <a:endParaRPr lang="en-GB" b="0" dirty="0"/>
          </a:p>
          <a:p>
            <a:r>
              <a:rPr lang="en-GB" b="0" dirty="0"/>
              <a:t>In the name of the Father, Son and Holy Spirit</a:t>
            </a:r>
          </a:p>
          <a:p>
            <a:br>
              <a:rPr lang="en-GB" b="0" dirty="0"/>
            </a:br>
            <a:r>
              <a:rPr lang="en-GB" b="0" dirty="0"/>
              <a:t>God, you are the Father of us all.</a:t>
            </a:r>
            <a:br>
              <a:rPr lang="en-GB" b="0" dirty="0"/>
            </a:br>
            <a:r>
              <a:rPr lang="en-GB" b="0" dirty="0"/>
              <a:t>Thank you for making every person special and loving us all.</a:t>
            </a:r>
          </a:p>
          <a:p>
            <a:r>
              <a:rPr lang="en-GB" b="0" dirty="0"/>
              <a:t>As we gather today,</a:t>
            </a:r>
            <a:br>
              <a:rPr lang="en-GB" b="0" dirty="0"/>
            </a:br>
            <a:r>
              <a:rPr lang="en-GB" b="0" dirty="0"/>
              <a:t>help us to listen to your word.</a:t>
            </a:r>
            <a:br>
              <a:rPr lang="en-GB" b="0" dirty="0"/>
            </a:br>
            <a:r>
              <a:rPr lang="en-GB" b="0" dirty="0"/>
              <a:t>Help us to see you in one another,</a:t>
            </a:r>
            <a:br>
              <a:rPr lang="en-GB" b="0" dirty="0"/>
            </a:br>
            <a:r>
              <a:rPr lang="en-GB" b="0" dirty="0"/>
              <a:t>and teach us to be loving and kind,</a:t>
            </a:r>
            <a:br>
              <a:rPr lang="en-GB" b="0" dirty="0"/>
            </a:br>
            <a:r>
              <a:rPr lang="en-GB" b="0" dirty="0"/>
              <a:t>not just in what we say, but in what we do.</a:t>
            </a:r>
          </a:p>
          <a:p>
            <a:r>
              <a:rPr lang="en-GB" b="0" dirty="0"/>
              <a:t>We ask this through Jesus our Lord.</a:t>
            </a:r>
            <a:br>
              <a:rPr lang="en-GB" b="0" dirty="0"/>
            </a:br>
            <a:r>
              <a:rPr lang="en-GB" b="0" dirty="0"/>
              <a:t>Amen.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3DB91-E5B0-4A50-8CDE-FFAD979C63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4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Bishops have declared that the theme for Racial Justice Sunday 2026 is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“Whoever loves God must also love his brother and sister”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The words ‘brother and sister’ do not refer to our siblings but to the Catholic belief that we are all children of God so everyone is part of God’s family.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0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words are taken from the Bible so let’s hear what it says -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reading from the First Letter of John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/>
              <a:t>Whoever claims to love God yet hates a brother or sister is a liar. For whoever does not love their brother and sister, whom they have seen, cannot love God, whom they have not seen.</a:t>
            </a:r>
            <a:br>
              <a:rPr lang="en-GB" sz="1200" dirty="0"/>
            </a:br>
            <a:r>
              <a:rPr lang="en-GB" sz="1200" dirty="0"/>
              <a:t>And he has given us this command: Anyone who loves God must also love their brother and sister.</a:t>
            </a:r>
          </a:p>
          <a:p>
            <a:endParaRPr lang="en-GB" sz="1400" dirty="0"/>
          </a:p>
          <a:p>
            <a:r>
              <a:rPr lang="en-GB" sz="1400" b="0" dirty="0"/>
              <a:t>The Word of the Lord - </a:t>
            </a:r>
            <a:r>
              <a:rPr lang="en-GB" sz="1400" b="0" dirty="0">
                <a:solidFill>
                  <a:srgbClr val="FFC000"/>
                </a:solidFill>
              </a:rPr>
              <a:t>Thanks be to God.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2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scripture John speaks very clearly.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Loving God and loving others cannot be separated.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truly love God, that love must be visible in how we treat each other –  especially those who may be different from us in culture, language, appearance, or background as everyone is a child of God.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Prejudice and racism have no place in the life of a Christian or in a Catholic school.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calls us to recognise the dignity of every person and to challenge attitudes or behaviours that harm others.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Church and schools are beautifully diverse.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from every nation, culture, and background belong to the one family of God.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5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silently reflect on how we live out this truth in our school and wider community by considering our answers to these three questions.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 pupils to pause for a 2 minute silence, and reflect and consider these questions)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C000"/>
                </a:solidFill>
              </a:rPr>
              <a:t>How do I treat people who are different </a:t>
            </a:r>
          </a:p>
          <a:p>
            <a:r>
              <a:rPr lang="en-GB" sz="1200" dirty="0">
                <a:solidFill>
                  <a:srgbClr val="FFC000"/>
                </a:solidFill>
              </a:rPr>
              <a:t>     from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C000"/>
                </a:solidFill>
              </a:rPr>
              <a:t>What might God be asking me to change?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4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 your head and close your eyes as we bring our thoughts and prayers before God, trusting in his love and mercy.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the Church, that she may always be a place of welcome, dignity, and justice for people of every race and culture.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Lord hear us…</a:t>
            </a:r>
          </a:p>
          <a:p>
            <a:r>
              <a:rPr lang="en-GB" sz="12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Lord graciously hear us</a:t>
            </a:r>
          </a:p>
          <a:p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our world, where racism and division still exist, that hearts may be changed and justice may flourish.</a:t>
            </a:r>
          </a:p>
          <a:p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Lord hear us…</a:t>
            </a:r>
          </a:p>
          <a:p>
            <a:r>
              <a:rPr lang="en-GB" sz="12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Lord graciously hear us</a:t>
            </a:r>
            <a:endParaRPr lang="en-GB" sz="16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</a:rPr>
              <a:t>For our community, that we may challenge prejudice and learn to listen, respect, and support one another.</a:t>
            </a:r>
          </a:p>
          <a:p>
            <a:r>
              <a:rPr lang="en-GB" sz="12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1200" b="1" dirty="0">
                <a:solidFill>
                  <a:srgbClr val="FFC000"/>
                </a:solidFill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For our school, that we may be a place where racism is challenged, diversity is celebrated, and every person is welcomed as a child of God.</a:t>
            </a:r>
          </a:p>
          <a:p>
            <a:r>
              <a:rPr lang="en-GB" sz="12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1200" b="1" dirty="0">
                <a:solidFill>
                  <a:srgbClr val="FFC000"/>
                </a:solidFill>
              </a:rPr>
              <a:t>Lord graciously hear us</a:t>
            </a:r>
            <a:endParaRPr lang="en-GB" sz="1600" b="1" dirty="0">
              <a:solidFill>
                <a:schemeClr val="bg1"/>
              </a:solidFill>
            </a:endParaRPr>
          </a:p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Loving God, we place these prayers before you, confident that you hear us.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Christ our Lord. Amen.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3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justice is not just something we reflect on today- it is something we are called to live every day.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DB91-E5B0-4A50-8CDE-FFAD979C63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8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1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3D37-BAC7-4F7A-BCCF-3810D86190B2}" type="datetimeFigureOut">
              <a:rPr lang="en-GB" smtClean="0"/>
              <a:t>14/01/2026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BAEC-9B69-4C59-87EE-0A099761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1964" y="5625572"/>
            <a:ext cx="1232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  <a:latin typeface="+mj-lt"/>
              </a:rPr>
              <a:t>Racial Justice Sunday 2026</a:t>
            </a: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1028" name="Picture 4" descr="Diversity Group Of Kids Put Hands Together">
            <a:extLst>
              <a:ext uri="{FF2B5EF4-FFF2-40B4-BE49-F238E27FC236}">
                <a16:creationId xmlns:a16="http://schemas.microsoft.com/office/drawing/2014/main" id="{18B9FCCA-7973-4AA1-ACE5-4A3810199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15374"/>
          <a:stretch/>
        </p:blipFill>
        <p:spPr bwMode="auto">
          <a:xfrm>
            <a:off x="2448791" y="0"/>
            <a:ext cx="7294418" cy="55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43877-4E49-491B-A0F5-629BA575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DA550B-39F3-4843-8631-3E20661F24F7}"/>
              </a:ext>
            </a:extLst>
          </p:cNvPr>
          <p:cNvSpPr/>
          <p:nvPr/>
        </p:nvSpPr>
        <p:spPr>
          <a:xfrm>
            <a:off x="572937" y="542629"/>
            <a:ext cx="63954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solidFill>
                  <a:srgbClr val="FFC000"/>
                </a:solidFill>
              </a:rPr>
              <a:t>Treat everyone with respect – </a:t>
            </a:r>
            <a:r>
              <a:rPr lang="en-GB" sz="3600" dirty="0">
                <a:solidFill>
                  <a:schemeClr val="bg1"/>
                </a:solidFill>
              </a:rPr>
              <a:t>use kind words, listen to others, and never tease or leave people out.</a:t>
            </a:r>
          </a:p>
          <a:p>
            <a:pPr algn="just"/>
            <a:endParaRPr lang="en-GB" sz="3600" dirty="0">
              <a:solidFill>
                <a:srgbClr val="FFC000"/>
              </a:solidFill>
            </a:endParaRPr>
          </a:p>
          <a:p>
            <a:pPr algn="just"/>
            <a:r>
              <a:rPr lang="en-GB" sz="3600" b="1" dirty="0">
                <a:solidFill>
                  <a:srgbClr val="FFC000"/>
                </a:solidFill>
              </a:rPr>
              <a:t>Speak up when something is unfair – </a:t>
            </a:r>
            <a:r>
              <a:rPr lang="en-GB" sz="3600" dirty="0">
                <a:solidFill>
                  <a:schemeClr val="bg1"/>
                </a:solidFill>
              </a:rPr>
              <a:t>tell a trusted adult and stand by those who need help.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BD8C0-6003-4C97-8994-D482C483C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1" t="26137" r="39095"/>
          <a:stretch/>
        </p:blipFill>
        <p:spPr>
          <a:xfrm>
            <a:off x="7729697" y="758989"/>
            <a:ext cx="3653007" cy="41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Sending Forth</a:t>
            </a:r>
            <a:endParaRPr lang="en-GB" sz="8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76362" y="101956"/>
            <a:ext cx="7156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Lord God,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Send us out as witnesses of your love.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Help us to recognise Christ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in every person and to work for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justice, peace, and unity in our world.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May our school be a place where everyone is valued and loved.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We ask this through Christ our Lord. 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Amen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33019-6725-4BDB-91B0-5C1D683F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211" y="5619435"/>
            <a:ext cx="918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GB" sz="8000" dirty="0">
                <a:solidFill>
                  <a:srgbClr val="FF0000"/>
                </a:solidFill>
                <a:latin typeface="+mj-lt"/>
              </a:rPr>
              <a:t>Gather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808CB-34F9-4B84-B00B-4EFD4150A6F3}"/>
              </a:ext>
            </a:extLst>
          </p:cNvPr>
          <p:cNvSpPr txBox="1"/>
          <p:nvPr/>
        </p:nvSpPr>
        <p:spPr>
          <a:xfrm>
            <a:off x="136454" y="376392"/>
            <a:ext cx="71565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God, you are the Father of us all.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Thank you for making every person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special and loving us all.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 we gather today, help us to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listen to your word.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Help us to see you in one another,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and teach us to be loving and kind,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not just in what we say,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but in what we do.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We ask this through Jesus our Lord.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Amen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63277-7A9E-4A35-ADCD-EDA0D1F8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"/>
            <a:ext cx="4762500" cy="558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33019-6725-4BDB-91B0-5C1D683F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1964" y="5625572"/>
            <a:ext cx="12322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+mj-lt"/>
              </a:rPr>
              <a:t>Racial Justice Sunday Theme</a:t>
            </a:r>
          </a:p>
        </p:txBody>
      </p:sp>
      <p:sp>
        <p:nvSpPr>
          <p:cNvPr id="2" name="AutoShape 2" descr="Resources – Diocese of Westminster Education Service">
            <a:extLst>
              <a:ext uri="{FF2B5EF4-FFF2-40B4-BE49-F238E27FC236}">
                <a16:creationId xmlns:a16="http://schemas.microsoft.com/office/drawing/2014/main" id="{5F7A6248-729F-42E4-94DF-63D7241F6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68F0-83D0-4F36-A572-33177DF7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4B71B6-A1DB-4C76-87A7-E43BEDC51296}"/>
              </a:ext>
            </a:extLst>
          </p:cNvPr>
          <p:cNvSpPr/>
          <p:nvPr/>
        </p:nvSpPr>
        <p:spPr>
          <a:xfrm>
            <a:off x="325821" y="1194900"/>
            <a:ext cx="78196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“Whoever loves God </a:t>
            </a:r>
          </a:p>
          <a:p>
            <a:pPr algn="ctr"/>
            <a:r>
              <a:rPr lang="en-GB" sz="6600" dirty="0">
                <a:solidFill>
                  <a:schemeClr val="bg1"/>
                </a:solidFill>
              </a:rPr>
              <a:t>must also love his </a:t>
            </a:r>
          </a:p>
          <a:p>
            <a:pPr algn="ctr"/>
            <a:r>
              <a:rPr lang="en-GB" sz="6600" dirty="0">
                <a:solidFill>
                  <a:schemeClr val="bg1"/>
                </a:solidFill>
              </a:rPr>
              <a:t>   brother and sister”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EE503-7989-4B75-A71D-D048F9CC1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614" y="407337"/>
            <a:ext cx="3142965" cy="47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B57F0-15B4-4942-9771-F5FBE7E55FCA}"/>
              </a:ext>
            </a:extLst>
          </p:cNvPr>
          <p:cNvSpPr/>
          <p:nvPr/>
        </p:nvSpPr>
        <p:spPr>
          <a:xfrm>
            <a:off x="4894002" y="333397"/>
            <a:ext cx="6887707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A reading from the First Letter of John</a:t>
            </a:r>
            <a:r>
              <a:rPr lang="en-GB" sz="2800" dirty="0"/>
              <a:t> </a:t>
            </a:r>
          </a:p>
          <a:p>
            <a:endParaRPr lang="en-GB" sz="2800" dirty="0"/>
          </a:p>
          <a:p>
            <a:pPr algn="just"/>
            <a:r>
              <a:rPr lang="en-GB" sz="2800" dirty="0"/>
              <a:t>‘Whoever claims to love God yet hates a brother or sister is a liar.</a:t>
            </a:r>
            <a:br>
              <a:rPr lang="en-GB" sz="2800" dirty="0"/>
            </a:br>
            <a:r>
              <a:rPr lang="en-GB" sz="2800" dirty="0"/>
              <a:t>For whoever does not love their brother and sister, whom they have seen, cannot love God, whom they have not seen. And he has given us this command: Anyone who loves God must also love their brother and sister.’</a:t>
            </a:r>
          </a:p>
          <a:p>
            <a:endParaRPr lang="en-GB" sz="2800" dirty="0"/>
          </a:p>
          <a:p>
            <a:r>
              <a:rPr lang="en-GB" sz="2800" b="1" dirty="0"/>
              <a:t>The Word of the Lord - </a:t>
            </a:r>
            <a:r>
              <a:rPr lang="en-GB" sz="2800" b="1" dirty="0">
                <a:solidFill>
                  <a:srgbClr val="FFC000"/>
                </a:solidFill>
              </a:rPr>
              <a:t>Thanks be to God.</a:t>
            </a:r>
            <a:endParaRPr lang="en-GB" sz="2800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6A2E2-47D5-4C1D-B757-F0C715E4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7E9782-8D50-450D-B421-104317298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3" t="1067" r="18409" b="12621"/>
          <a:stretch/>
        </p:blipFill>
        <p:spPr>
          <a:xfrm>
            <a:off x="614167" y="847503"/>
            <a:ext cx="3872083" cy="40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0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Listen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4015" y="262728"/>
            <a:ext cx="837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6A2E2-47D5-4C1D-B757-F0C715E4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5122" name="Picture 2" descr="masterwordsmith-unplugged: DON'T KILL THAT MOCKINGBIRD!">
            <a:extLst>
              <a:ext uri="{FF2B5EF4-FFF2-40B4-BE49-F238E27FC236}">
                <a16:creationId xmlns:a16="http://schemas.microsoft.com/office/drawing/2014/main" id="{D71F2495-E407-47CE-B1A6-FB2E1C30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28" y="436150"/>
            <a:ext cx="4622744" cy="46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3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+mj-lt"/>
              </a:rPr>
              <a:t>Respond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B77CC-DF63-4771-9EAB-0985771F4453}"/>
              </a:ext>
            </a:extLst>
          </p:cNvPr>
          <p:cNvSpPr/>
          <p:nvPr/>
        </p:nvSpPr>
        <p:spPr>
          <a:xfrm>
            <a:off x="206415" y="299410"/>
            <a:ext cx="1177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10C9-B1D0-42CF-A988-0844E36E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10420C-DC9F-4C21-A6CF-6DF88A4A5FB8}"/>
              </a:ext>
            </a:extLst>
          </p:cNvPr>
          <p:cNvSpPr/>
          <p:nvPr/>
        </p:nvSpPr>
        <p:spPr>
          <a:xfrm>
            <a:off x="331463" y="555115"/>
            <a:ext cx="65107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FFC000"/>
                </a:solidFill>
              </a:rPr>
              <a:t>How do I treat people who are different </a:t>
            </a:r>
          </a:p>
          <a:p>
            <a:r>
              <a:rPr lang="en-GB" sz="4400" dirty="0">
                <a:solidFill>
                  <a:srgbClr val="FFC000"/>
                </a:solidFill>
              </a:rPr>
              <a:t>     from 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FFC000"/>
                </a:solidFill>
              </a:rPr>
              <a:t>What might God be asking me to change?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05E91-F70D-46D9-962E-33B3AC65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0" t="6167" r="30598"/>
          <a:stretch/>
        </p:blipFill>
        <p:spPr>
          <a:xfrm>
            <a:off x="7083328" y="624889"/>
            <a:ext cx="4446952" cy="4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800" y="415094"/>
            <a:ext cx="69387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For the Church, that she may always be a place of welcome, dignity, and justice for people of every race and culture.</a:t>
            </a: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  <a:latin typeface="+mj-lt"/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  <a:latin typeface="+mj-lt"/>
            </a:endParaRP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For our world, where racism and division still exist, that hearts may be changed and justice may flourish.</a:t>
            </a:r>
          </a:p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  <a:latin typeface="+mj-lt"/>
              </a:rPr>
              <a:t>Lord graciously hear us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1EF07-F3F5-4FD1-8DA0-063E972BA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8025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800" y="214694"/>
            <a:ext cx="69387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For our community, that we may challenge prejudice and learn to listen, respect, and support one another.</a:t>
            </a:r>
          </a:p>
          <a:p>
            <a:r>
              <a:rPr lang="en-GB" sz="28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Lord graciously hear us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For our school, that we may be a place where racism is challenged, diversity is celebrated, and every person is welcomed as a child of God.</a:t>
            </a:r>
          </a:p>
          <a:p>
            <a:r>
              <a:rPr lang="en-GB" sz="2800" dirty="0">
                <a:solidFill>
                  <a:schemeClr val="bg1"/>
                </a:solidFill>
              </a:rPr>
              <a:t>Lord hear us…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Lord graciously hear us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E1DCE-10C3-44DA-9D44-DC3ED9C1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"/>
            <a:ext cx="4761389" cy="553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9E0462-3618-48E5-95B0-7B36B494DF1A}"/>
              </a:ext>
            </a:extLst>
          </p:cNvPr>
          <p:cNvSpPr/>
          <p:nvPr/>
        </p:nvSpPr>
        <p:spPr>
          <a:xfrm>
            <a:off x="3553650" y="5456615"/>
            <a:ext cx="49215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Let us pray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E6F1A-F164-4C4D-B3C0-9DEA9E184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84874"/>
            <a:ext cx="12192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80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C6A0F2-4C90-4594-87AB-5872E57D23DC}"/>
              </a:ext>
            </a:extLst>
          </p:cNvPr>
          <p:cNvSpPr/>
          <p:nvPr/>
        </p:nvSpPr>
        <p:spPr>
          <a:xfrm>
            <a:off x="4459173" y="5619435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</a:rPr>
              <a:t>Mission</a:t>
            </a:r>
            <a:endParaRPr lang="en-GB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43877-4E49-491B-A0F5-629BA5751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1" y="5585740"/>
            <a:ext cx="1323439" cy="1323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2721D-21AD-4D51-9DC2-CA1F6500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164" y="0"/>
            <a:ext cx="7267671" cy="55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14737</TotalTime>
  <Words>1301</Words>
  <Application>Microsoft Office PowerPoint</Application>
  <PresentationFormat>Widescreen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Crowley</dc:creator>
  <cp:lastModifiedBy>Claire O'Neill</cp:lastModifiedBy>
  <cp:revision>192</cp:revision>
  <dcterms:created xsi:type="dcterms:W3CDTF">2020-10-07T15:56:12Z</dcterms:created>
  <dcterms:modified xsi:type="dcterms:W3CDTF">2026-01-16T12:03:43Z</dcterms:modified>
</cp:coreProperties>
</file>