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Masters/slideMaster1.xml" ContentType="application/vnd.openxmlformats-officedocument.presentationml.slideMaster+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notesSlides/notesSlide1.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2.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7.xml" ContentType="application/vnd.openxmlformats-officedocument.presentationml.notes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heme/theme3.xml" ContentType="application/vnd.openxmlformats-officedocument.theme+xml"/>
  <Override PartName="/ppt/theme/theme2.xml" ContentType="application/vnd.openxmlformats-officedocument.theme+xml"/>
  <Override PartName="/ppt/theme/theme1.xml" ContentType="application/vnd.openxmlformats-officedocument.theme+xml"/>
  <Override PartName="/ppt/presProps.xml" ContentType="application/vnd.openxmlformats-officedocument.presentationml.presProps+xml"/>
  <Override PartName="/ppt/viewProps.xml" ContentType="application/vnd.openxmlformats-officedocument.presentationml.viewProps+xml"/>
  <Override PartName="/ppt/tableStyles.xml" ContentType="application/vnd.openxmlformats-officedocument.presentationml.tableStyles+xml"/>
  <Override PartName="/docProps/core.xml" ContentType="application/vnd.openxmlformats-package.core-properties+xml"/>
  <Override PartName="/docProps/app.xml" ContentType="application/vnd.openxmlformats-officedocument.extended-properties+xml"/>
  <Override PartName="/ppt/revisionInfo.xml" ContentType="application/vnd.ms-powerpoint.revisioninfo+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2"/>
  </p:notesMasterIdLst>
  <p:handoutMasterIdLst>
    <p:handoutMasterId r:id="rId13"/>
  </p:handoutMasterIdLst>
  <p:sldIdLst>
    <p:sldId id="281" r:id="rId2"/>
    <p:sldId id="319" r:id="rId3"/>
    <p:sldId id="312" r:id="rId4"/>
    <p:sldId id="323" r:id="rId5"/>
    <p:sldId id="2174" r:id="rId6"/>
    <p:sldId id="2175" r:id="rId7"/>
    <p:sldId id="2177" r:id="rId8"/>
    <p:sldId id="2176" r:id="rId9"/>
    <p:sldId id="291" r:id="rId10"/>
    <p:sldId id="2178" r:id="rId11"/>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A50021"/>
    <a:srgbClr val="008080"/>
    <a:srgbClr val="66CCFF"/>
    <a:srgbClr val="D62AC6"/>
    <a:srgbClr val="009999"/>
    <a:srgbClr val="33CCC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6829092C-08FE-BA00-672E-35A5E015E18F}" v="84" dt="2025-01-28T11:31:42.652"/>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984" autoAdjust="0"/>
    <p:restoredTop sz="63298" autoAdjust="0"/>
  </p:normalViewPr>
  <p:slideViewPr>
    <p:cSldViewPr snapToGrid="0">
      <p:cViewPr varScale="1">
        <p:scale>
          <a:sx n="70" d="100"/>
          <a:sy n="70" d="100"/>
        </p:scale>
        <p:origin x="2094" y="78"/>
      </p:cViewPr>
      <p:guideLst/>
    </p:cSldViewPr>
  </p:slideViewPr>
  <p:notesTextViewPr>
    <p:cViewPr>
      <p:scale>
        <a:sx n="1" d="1"/>
        <a:sy n="1" d="1"/>
      </p:scale>
      <p:origin x="0" y="0"/>
    </p:cViewPr>
  </p:notesTextViewPr>
  <p:sorterViewPr>
    <p:cViewPr>
      <p:scale>
        <a:sx n="100" d="100"/>
        <a:sy n="100" d="100"/>
      </p:scale>
      <p:origin x="0" y="-4950"/>
    </p:cViewPr>
  </p:sorterViewPr>
  <p:notesViewPr>
    <p:cSldViewPr snapToGrid="0">
      <p:cViewPr varScale="1">
        <p:scale>
          <a:sx n="87" d="100"/>
          <a:sy n="87" d="100"/>
        </p:scale>
        <p:origin x="3840" y="90"/>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handoutMaster" Target="handoutMasters/handoutMaster1.xml"/><Relationship Id="rId18" Type="http://schemas.microsoft.com/office/2015/10/relationships/revisionInfo" Target="revisionInfo.xml"/><Relationship Id="rId3" Type="http://schemas.openxmlformats.org/officeDocument/2006/relationships/slide" Target="slides/slide2.xml"/><Relationship Id="rId21" Type="http://schemas.openxmlformats.org/officeDocument/2006/relationships/customXml" Target="../customXml/item3.xml"/><Relationship Id="rId7" Type="http://schemas.openxmlformats.org/officeDocument/2006/relationships/slide" Target="slides/slide6.xml"/><Relationship Id="rId12" Type="http://schemas.openxmlformats.org/officeDocument/2006/relationships/notesMaster" Target="notesMasters/notesMaster1.xml"/><Relationship Id="rId17"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theme" Target="theme/theme1.xml"/><Relationship Id="rId20" Type="http://schemas.openxmlformats.org/officeDocument/2006/relationships/customXml" Target="../customXml/item2.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customXml" Target="../customXml/item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presProps" Target="pres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6A5C5341-88A6-41FA-9E69-3A1D90454426}"/>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a:extLst>
              <a:ext uri="{FF2B5EF4-FFF2-40B4-BE49-F238E27FC236}">
                <a16:creationId xmlns:a16="http://schemas.microsoft.com/office/drawing/2014/main" id="{4DE86BEC-3B99-4129-A2A1-098BC76761A6}"/>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3B0C4422-E792-4397-A57B-E4ACE3062BD7}" type="datetimeFigureOut">
              <a:rPr lang="en-GB" smtClean="0"/>
              <a:t>28/01/2025</a:t>
            </a:fld>
            <a:endParaRPr lang="en-GB"/>
          </a:p>
        </p:txBody>
      </p:sp>
      <p:sp>
        <p:nvSpPr>
          <p:cNvPr id="4" name="Footer Placeholder 3">
            <a:extLst>
              <a:ext uri="{FF2B5EF4-FFF2-40B4-BE49-F238E27FC236}">
                <a16:creationId xmlns:a16="http://schemas.microsoft.com/office/drawing/2014/main" id="{3580A343-6528-4DCB-A98B-579426E98A92}"/>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5" name="Slide Number Placeholder 4">
            <a:extLst>
              <a:ext uri="{FF2B5EF4-FFF2-40B4-BE49-F238E27FC236}">
                <a16:creationId xmlns:a16="http://schemas.microsoft.com/office/drawing/2014/main" id="{338DC55B-B57A-482F-8A50-9C1ACB71DBAC}"/>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9A6BCB85-A944-48D2-B3CD-AD0AD8892B0C}" type="slidenum">
              <a:rPr lang="en-GB" smtClean="0"/>
              <a:t>‹#›</a:t>
            </a:fld>
            <a:endParaRPr lang="en-GB"/>
          </a:p>
        </p:txBody>
      </p:sp>
    </p:spTree>
    <p:extLst>
      <p:ext uri="{BB962C8B-B14F-4D97-AF65-F5344CB8AC3E}">
        <p14:creationId xmlns:p14="http://schemas.microsoft.com/office/powerpoint/2010/main" val="703991123"/>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8E2DC099-B853-45FC-978E-590DEFDA1CAF}" type="datetimeFigureOut">
              <a:rPr lang="en-GB" smtClean="0"/>
              <a:t>28/01/2025</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74C3DB91-E5B0-4A50-8CDE-FFAD979C63E2}" type="slidenum">
              <a:rPr lang="en-GB" smtClean="0"/>
              <a:t>‹#›</a:t>
            </a:fld>
            <a:endParaRPr lang="en-GB"/>
          </a:p>
        </p:txBody>
      </p:sp>
    </p:spTree>
    <p:extLst>
      <p:ext uri="{BB962C8B-B14F-4D97-AF65-F5344CB8AC3E}">
        <p14:creationId xmlns:p14="http://schemas.microsoft.com/office/powerpoint/2010/main" val="314388026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i="0" dirty="0"/>
              <a:t>Welcome the pupils and staff and explain that </a:t>
            </a:r>
            <a:r>
              <a:rPr lang="en-GB" b="1" i="0" dirty="0"/>
              <a:t>Racial Justice Sunday is taking place on the 16</a:t>
            </a:r>
            <a:r>
              <a:rPr lang="en-GB" b="1" i="0" baseline="30000" dirty="0"/>
              <a:t>th</a:t>
            </a:r>
            <a:r>
              <a:rPr lang="en-GB" b="1" i="0" dirty="0"/>
              <a:t> February across England and Wales</a:t>
            </a:r>
            <a:r>
              <a:rPr lang="en-GB" i="1" dirty="0"/>
              <a:t>.</a:t>
            </a:r>
            <a:r>
              <a:rPr lang="en-GB" dirty="0"/>
              <a:t> </a:t>
            </a:r>
          </a:p>
          <a:p>
            <a:endParaRPr lang="en-GB" dirty="0"/>
          </a:p>
          <a:p>
            <a:r>
              <a:rPr lang="en-GB" b="1" dirty="0"/>
              <a:t>It is an important day for Catholics to reflect on racial justice and commit to making a difference. </a:t>
            </a:r>
          </a:p>
          <a:p>
            <a:endParaRPr lang="en-GB" dirty="0"/>
          </a:p>
        </p:txBody>
      </p:sp>
      <p:sp>
        <p:nvSpPr>
          <p:cNvPr id="4" name="Slide Number Placeholder 3"/>
          <p:cNvSpPr>
            <a:spLocks noGrp="1"/>
          </p:cNvSpPr>
          <p:nvPr>
            <p:ph type="sldNum" sz="quarter" idx="10"/>
          </p:nvPr>
        </p:nvSpPr>
        <p:spPr/>
        <p:txBody>
          <a:bodyPr/>
          <a:lstStyle/>
          <a:p>
            <a:fld id="{74C3DB91-E5B0-4A50-8CDE-FFAD979C63E2}" type="slidenum">
              <a:rPr lang="en-GB" smtClean="0"/>
              <a:t>1</a:t>
            </a:fld>
            <a:endParaRPr lang="en-GB"/>
          </a:p>
        </p:txBody>
      </p:sp>
    </p:spTree>
    <p:extLst>
      <p:ext uri="{BB962C8B-B14F-4D97-AF65-F5344CB8AC3E}">
        <p14:creationId xmlns:p14="http://schemas.microsoft.com/office/powerpoint/2010/main" val="119415152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b="1" dirty="0"/>
              <a:t>What does it mean to be ‘just’ or fair?</a:t>
            </a:r>
            <a:endParaRPr lang="en-GB" dirty="0"/>
          </a:p>
          <a:p>
            <a:r>
              <a:rPr lang="en-GB" dirty="0"/>
              <a:t>Being "just" or "fair" means treating everyone equally and respectfully. It’s about making decisions that are right and honest, no matter who the person is. It’s about standing up for what is right and ensuring everyone gets the same respect and opportunities.</a:t>
            </a:r>
          </a:p>
          <a:p>
            <a:endParaRPr lang="en-GB" dirty="0"/>
          </a:p>
          <a:p>
            <a:r>
              <a:rPr lang="en-GB" b="1" dirty="0"/>
              <a:t>What do we mean by the ‘Church’?</a:t>
            </a:r>
            <a:endParaRPr lang="en-GB" dirty="0"/>
          </a:p>
          <a:p>
            <a:r>
              <a:rPr lang="en-GB" dirty="0"/>
              <a:t>The </a:t>
            </a:r>
            <a:r>
              <a:rPr lang="en-GB" b="1" dirty="0"/>
              <a:t>Church</a:t>
            </a:r>
            <a:r>
              <a:rPr lang="en-GB" dirty="0"/>
              <a:t> is not just a building—it’s all the people who follow Jesus and try to live like Him.</a:t>
            </a:r>
          </a:p>
          <a:p>
            <a:r>
              <a:rPr lang="en-GB" dirty="0"/>
              <a:t>The Church is like a big family of people who believe in God and want to do what He teaches.</a:t>
            </a:r>
          </a:p>
          <a:p>
            <a:r>
              <a:rPr lang="en-GB" dirty="0"/>
              <a:t>We call it the </a:t>
            </a:r>
            <a:r>
              <a:rPr lang="en-GB" b="1" dirty="0"/>
              <a:t>Body of Christ</a:t>
            </a:r>
            <a:r>
              <a:rPr lang="en-GB" dirty="0"/>
              <a:t> because Jesus is like the head, and we are all the different parts working together to share His love.</a:t>
            </a:r>
          </a:p>
          <a:p>
            <a:r>
              <a:rPr lang="en-GB" dirty="0"/>
              <a:t>The Church is also where we come to pray, worship, and celebrate special things like Baptism and Holy Communion. These are called </a:t>
            </a:r>
            <a:r>
              <a:rPr lang="en-GB" b="1" dirty="0"/>
              <a:t>sacraments</a:t>
            </a:r>
            <a:r>
              <a:rPr lang="en-GB" dirty="0"/>
              <a:t> and are ways we get closer to God.</a:t>
            </a:r>
          </a:p>
          <a:p>
            <a:r>
              <a:rPr lang="en-GB" dirty="0"/>
              <a:t>So, when we say "the Church," we mean all the people around the world who love God and help each other live like Jesus!</a:t>
            </a:r>
          </a:p>
          <a:p>
            <a:endParaRPr lang="en-GB" dirty="0"/>
          </a:p>
          <a:p>
            <a:endParaRPr lang="en-GB" dirty="0"/>
          </a:p>
        </p:txBody>
      </p:sp>
      <p:sp>
        <p:nvSpPr>
          <p:cNvPr id="4" name="Slide Number Placeholder 3"/>
          <p:cNvSpPr>
            <a:spLocks noGrp="1"/>
          </p:cNvSpPr>
          <p:nvPr>
            <p:ph type="sldNum" sz="quarter" idx="10"/>
          </p:nvPr>
        </p:nvSpPr>
        <p:spPr/>
        <p:txBody>
          <a:bodyPr/>
          <a:lstStyle/>
          <a:p>
            <a:fld id="{74C3DB91-E5B0-4A50-8CDE-FFAD979C63E2}" type="slidenum">
              <a:rPr lang="en-GB" smtClean="0"/>
              <a:t>2</a:t>
            </a:fld>
            <a:endParaRPr lang="en-GB"/>
          </a:p>
        </p:txBody>
      </p:sp>
    </p:spTree>
    <p:extLst>
      <p:ext uri="{BB962C8B-B14F-4D97-AF65-F5344CB8AC3E}">
        <p14:creationId xmlns:p14="http://schemas.microsoft.com/office/powerpoint/2010/main" val="278722095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b="1" i="0" kern="1200" dirty="0">
                <a:solidFill>
                  <a:schemeClr val="tx1"/>
                </a:solidFill>
                <a:effectLst/>
                <a:latin typeface="+mn-lt"/>
                <a:ea typeface="+mn-ea"/>
                <a:cs typeface="+mn-cs"/>
              </a:rPr>
              <a:t>What is a Jubilee Year?</a:t>
            </a:r>
          </a:p>
          <a:p>
            <a:r>
              <a:rPr lang="en-GB" sz="1200" b="0" i="0" kern="1200" dirty="0">
                <a:solidFill>
                  <a:schemeClr val="tx1"/>
                </a:solidFill>
                <a:effectLst/>
                <a:latin typeface="+mn-lt"/>
                <a:ea typeface="+mn-ea"/>
                <a:cs typeface="+mn-cs"/>
              </a:rPr>
              <a:t>In the Catholic Church, a Jubilee or Holy Year is a special year of forgiveness and reconciliation, in which people are invited to come back into right relationship with God, with one another, and with all of creation.</a:t>
            </a:r>
          </a:p>
          <a:p>
            <a:endParaRPr lang="en-GB" sz="1200" b="0" i="0" kern="1200" dirty="0">
              <a:solidFill>
                <a:schemeClr val="tx1"/>
              </a:solidFill>
              <a:effectLst/>
              <a:latin typeface="+mn-lt"/>
              <a:ea typeface="+mn-ea"/>
              <a:cs typeface="+mn-cs"/>
            </a:endParaRPr>
          </a:p>
          <a:p>
            <a:r>
              <a:rPr lang="en-GB" sz="1200" b="0" i="0" kern="1200" dirty="0">
                <a:solidFill>
                  <a:schemeClr val="tx1"/>
                </a:solidFill>
                <a:effectLst/>
                <a:latin typeface="+mn-lt"/>
                <a:ea typeface="+mn-ea"/>
                <a:cs typeface="+mn-cs"/>
              </a:rPr>
              <a:t>Pope Francis has given us the theme “Pilgrims of Hope” as it is to be a year of hope for a world.</a:t>
            </a:r>
          </a:p>
          <a:p>
            <a:endParaRPr lang="en-GB" sz="1200" b="0" i="0" kern="1200" dirty="0">
              <a:solidFill>
                <a:schemeClr val="tx1"/>
              </a:solidFill>
              <a:effectLst/>
              <a:latin typeface="+mn-lt"/>
              <a:ea typeface="+mn-ea"/>
              <a:cs typeface="+mn-cs"/>
            </a:endParaRPr>
          </a:p>
          <a:p>
            <a:endParaRPr lang="en-GB" sz="1200" b="0" i="0" kern="1200" dirty="0">
              <a:solidFill>
                <a:schemeClr val="tx1"/>
              </a:solidFill>
              <a:effectLst/>
              <a:latin typeface="+mn-lt"/>
              <a:ea typeface="+mn-ea"/>
              <a:cs typeface="+mn-cs"/>
            </a:endParaRPr>
          </a:p>
          <a:p>
            <a:endParaRPr lang="en-GB" sz="1200" b="0" i="0" kern="1200" dirty="0">
              <a:solidFill>
                <a:schemeClr val="tx1"/>
              </a:solidFill>
              <a:effectLst/>
              <a:latin typeface="+mn-lt"/>
              <a:ea typeface="+mn-ea"/>
              <a:cs typeface="+mn-cs"/>
            </a:endParaRPr>
          </a:p>
          <a:p>
            <a:endParaRPr lang="en-GB" dirty="0"/>
          </a:p>
        </p:txBody>
      </p:sp>
      <p:sp>
        <p:nvSpPr>
          <p:cNvPr id="4" name="Slide Number Placeholder 3"/>
          <p:cNvSpPr>
            <a:spLocks noGrp="1"/>
          </p:cNvSpPr>
          <p:nvPr>
            <p:ph type="sldNum" sz="quarter" idx="10"/>
          </p:nvPr>
        </p:nvSpPr>
        <p:spPr/>
        <p:txBody>
          <a:bodyPr/>
          <a:lstStyle/>
          <a:p>
            <a:fld id="{74C3DB91-E5B0-4A50-8CDE-FFAD979C63E2}" type="slidenum">
              <a:rPr lang="en-GB" smtClean="0"/>
              <a:t>3</a:t>
            </a:fld>
            <a:endParaRPr lang="en-GB"/>
          </a:p>
        </p:txBody>
      </p:sp>
    </p:spTree>
    <p:extLst>
      <p:ext uri="{BB962C8B-B14F-4D97-AF65-F5344CB8AC3E}">
        <p14:creationId xmlns:p14="http://schemas.microsoft.com/office/powerpoint/2010/main" val="295857879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b="0" i="0" kern="1200" dirty="0">
                <a:solidFill>
                  <a:schemeClr val="tx1"/>
                </a:solidFill>
                <a:effectLst/>
                <a:latin typeface="+mn-lt"/>
                <a:ea typeface="+mn-ea"/>
                <a:cs typeface="+mn-cs"/>
              </a:rPr>
              <a:t>The Bishops of England and Wales have linked the theme of Racial Justice Sunday to the </a:t>
            </a:r>
            <a:r>
              <a:rPr lang="en-GB" b="1" dirty="0"/>
              <a:t>Jubilee Year:</a:t>
            </a:r>
          </a:p>
          <a:p>
            <a:endParaRPr lang="en-GB" b="1" dirty="0"/>
          </a:p>
          <a:p>
            <a:r>
              <a:rPr lang="en-GB" b="1" i="0" dirty="0"/>
              <a:t>Pilgrims of Hope: Our Journey Together Towards Racial Justice.</a:t>
            </a:r>
          </a:p>
          <a:p>
            <a:endParaRPr lang="en-GB" dirty="0"/>
          </a:p>
          <a:p>
            <a:r>
              <a:rPr lang="en-GB" dirty="0"/>
              <a:t>Explain </a:t>
            </a:r>
            <a:r>
              <a:rPr lang="en-GB" i="0" dirty="0"/>
              <a:t>that </a:t>
            </a:r>
            <a:r>
              <a:rPr lang="en-GB" b="1" i="0" dirty="0"/>
              <a:t>a pilgrim </a:t>
            </a:r>
            <a:r>
              <a:rPr lang="en-GB" b="1" dirty="0"/>
              <a:t>is someone on a journey, guided by faith and hope.</a:t>
            </a:r>
          </a:p>
          <a:p>
            <a:endParaRPr lang="en-GB" dirty="0"/>
          </a:p>
          <a:p>
            <a:r>
              <a:rPr lang="en-GB" dirty="0"/>
              <a:t>Emphasise that </a:t>
            </a:r>
            <a:r>
              <a:rPr lang="en-GB" b="1" dirty="0"/>
              <a:t>as a school community, we are on a journey together towards a fairer, more inclusive world.</a:t>
            </a:r>
          </a:p>
          <a:p>
            <a:endParaRPr lang="en-GB" sz="1200" b="0" i="0" kern="1200" dirty="0">
              <a:solidFill>
                <a:schemeClr val="tx1"/>
              </a:solidFill>
              <a:effectLst/>
              <a:latin typeface="+mn-lt"/>
              <a:ea typeface="+mn-ea"/>
              <a:cs typeface="+mn-cs"/>
            </a:endParaRPr>
          </a:p>
          <a:p>
            <a:endParaRPr lang="en-GB" sz="1200" b="0" i="0" kern="1200" dirty="0">
              <a:solidFill>
                <a:schemeClr val="tx1"/>
              </a:solidFill>
              <a:effectLst/>
              <a:latin typeface="+mn-lt"/>
              <a:ea typeface="+mn-ea"/>
              <a:cs typeface="+mn-cs"/>
            </a:endParaRPr>
          </a:p>
          <a:p>
            <a:endParaRPr lang="en-GB" sz="1200" b="0" i="0" kern="1200" dirty="0">
              <a:solidFill>
                <a:schemeClr val="tx1"/>
              </a:solidFill>
              <a:effectLst/>
              <a:latin typeface="+mn-lt"/>
              <a:ea typeface="+mn-ea"/>
              <a:cs typeface="+mn-cs"/>
            </a:endParaRPr>
          </a:p>
          <a:p>
            <a:endParaRPr lang="en-GB" dirty="0"/>
          </a:p>
        </p:txBody>
      </p:sp>
      <p:sp>
        <p:nvSpPr>
          <p:cNvPr id="4" name="Slide Number Placeholder 3"/>
          <p:cNvSpPr>
            <a:spLocks noGrp="1"/>
          </p:cNvSpPr>
          <p:nvPr>
            <p:ph type="sldNum" sz="quarter" idx="10"/>
          </p:nvPr>
        </p:nvSpPr>
        <p:spPr/>
        <p:txBody>
          <a:bodyPr/>
          <a:lstStyle/>
          <a:p>
            <a:fld id="{74C3DB91-E5B0-4A50-8CDE-FFAD979C63E2}" type="slidenum">
              <a:rPr lang="en-GB" smtClean="0"/>
              <a:t>4</a:t>
            </a:fld>
            <a:endParaRPr lang="en-GB"/>
          </a:p>
        </p:txBody>
      </p:sp>
    </p:spTree>
    <p:extLst>
      <p:ext uri="{BB962C8B-B14F-4D97-AF65-F5344CB8AC3E}">
        <p14:creationId xmlns:p14="http://schemas.microsoft.com/office/powerpoint/2010/main" val="313671379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b="0" i="0" kern="1200" dirty="0">
                <a:solidFill>
                  <a:schemeClr val="tx1"/>
                </a:solidFill>
                <a:effectLst/>
                <a:latin typeface="+mn-lt"/>
                <a:ea typeface="+mn-ea"/>
                <a:cs typeface="+mn-cs"/>
              </a:rPr>
              <a:t>Play the video message – you may wish to use this element only for Key Stage 2 depending on whether the assembly is used as a whole school or in phases.</a:t>
            </a:r>
            <a:endParaRPr lang="en-GB" dirty="0"/>
          </a:p>
        </p:txBody>
      </p:sp>
      <p:sp>
        <p:nvSpPr>
          <p:cNvPr id="4" name="Slide Number Placeholder 3"/>
          <p:cNvSpPr>
            <a:spLocks noGrp="1"/>
          </p:cNvSpPr>
          <p:nvPr>
            <p:ph type="sldNum" sz="quarter" idx="10"/>
          </p:nvPr>
        </p:nvSpPr>
        <p:spPr/>
        <p:txBody>
          <a:bodyPr/>
          <a:lstStyle/>
          <a:p>
            <a:fld id="{74C3DB91-E5B0-4A50-8CDE-FFAD979C63E2}" type="slidenum">
              <a:rPr lang="en-GB" smtClean="0"/>
              <a:t>5</a:t>
            </a:fld>
            <a:endParaRPr lang="en-GB"/>
          </a:p>
        </p:txBody>
      </p:sp>
    </p:spTree>
    <p:extLst>
      <p:ext uri="{BB962C8B-B14F-4D97-AF65-F5344CB8AC3E}">
        <p14:creationId xmlns:p14="http://schemas.microsoft.com/office/powerpoint/2010/main" val="358497783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Explain what it means to be </a:t>
            </a:r>
            <a:r>
              <a:rPr lang="en-GB" i="0" dirty="0"/>
              <a:t>pilgrims of hope -</a:t>
            </a:r>
            <a:endParaRPr lang="en-GB" dirty="0"/>
          </a:p>
          <a:p>
            <a:pPr marL="171450" indent="-171450">
              <a:buFont typeface="Arial" panose="020B0604020202020204" pitchFamily="34" charset="0"/>
              <a:buChar char="•"/>
            </a:pPr>
            <a:r>
              <a:rPr lang="en-GB" b="1" dirty="0"/>
              <a:t>As pilgrims, we don’t have all the answers, but we walk forward with hope, guided by our faith.</a:t>
            </a:r>
          </a:p>
          <a:p>
            <a:pPr marL="171450" indent="-171450">
              <a:buFont typeface="Arial" panose="020B0604020202020204" pitchFamily="34" charset="0"/>
              <a:buChar char="•"/>
            </a:pPr>
            <a:r>
              <a:rPr lang="en-GB" b="1" dirty="0"/>
              <a:t>Hope gives us the courage to tackle big issues like racism and inequality, even when it feels challenging.</a:t>
            </a:r>
          </a:p>
          <a:p>
            <a:pPr marL="171450" indent="-171450">
              <a:buFont typeface="Arial" panose="020B0604020202020204" pitchFamily="34" charset="0"/>
              <a:buChar char="•"/>
            </a:pPr>
            <a:endParaRPr lang="en-GB" b="1" dirty="0"/>
          </a:p>
          <a:p>
            <a:pPr marL="0" indent="0">
              <a:buFont typeface="Arial" panose="020B0604020202020204" pitchFamily="34" charset="0"/>
              <a:buNone/>
            </a:pPr>
            <a:r>
              <a:rPr lang="en-GB" i="0" dirty="0"/>
              <a:t>Emphasise the importance of journeying together. </a:t>
            </a:r>
          </a:p>
          <a:p>
            <a:pPr marL="171450" indent="-171450">
              <a:buFont typeface="Arial" panose="020B0604020202020204" pitchFamily="34" charset="0"/>
              <a:buChar char="•"/>
            </a:pPr>
            <a:r>
              <a:rPr lang="en-GB" b="1" i="0" dirty="0"/>
              <a:t>Racial </a:t>
            </a:r>
            <a:r>
              <a:rPr lang="en-GB" b="1" dirty="0"/>
              <a:t>justice is not something one person can achieve alone-it takes everyone working as a community, no matter your race or background. </a:t>
            </a:r>
          </a:p>
          <a:p>
            <a:endParaRPr lang="en-GB" dirty="0"/>
          </a:p>
        </p:txBody>
      </p:sp>
      <p:sp>
        <p:nvSpPr>
          <p:cNvPr id="4" name="Slide Number Placeholder 3"/>
          <p:cNvSpPr>
            <a:spLocks noGrp="1"/>
          </p:cNvSpPr>
          <p:nvPr>
            <p:ph type="sldNum" sz="quarter" idx="10"/>
          </p:nvPr>
        </p:nvSpPr>
        <p:spPr/>
        <p:txBody>
          <a:bodyPr/>
          <a:lstStyle/>
          <a:p>
            <a:fld id="{74C3DB91-E5B0-4A50-8CDE-FFAD979C63E2}" type="slidenum">
              <a:rPr lang="en-GB" smtClean="0"/>
              <a:t>6</a:t>
            </a:fld>
            <a:endParaRPr lang="en-GB"/>
          </a:p>
        </p:txBody>
      </p:sp>
    </p:spTree>
    <p:extLst>
      <p:ext uri="{BB962C8B-B14F-4D97-AF65-F5344CB8AC3E}">
        <p14:creationId xmlns:p14="http://schemas.microsoft.com/office/powerpoint/2010/main" val="98773119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sz="1200" b="0" i="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GB" b="1" dirty="0"/>
              <a:t>Having considered the theme for Racial Justice Sunday and the scripture reading, read each of these questions and encourage children to silently reflect on them.</a:t>
            </a:r>
          </a:p>
          <a:p>
            <a:endParaRPr lang="en-GB" dirty="0"/>
          </a:p>
        </p:txBody>
      </p:sp>
      <p:sp>
        <p:nvSpPr>
          <p:cNvPr id="4" name="Slide Number Placeholder 3"/>
          <p:cNvSpPr>
            <a:spLocks noGrp="1"/>
          </p:cNvSpPr>
          <p:nvPr>
            <p:ph type="sldNum" sz="quarter" idx="10"/>
          </p:nvPr>
        </p:nvSpPr>
        <p:spPr/>
        <p:txBody>
          <a:bodyPr/>
          <a:lstStyle/>
          <a:p>
            <a:fld id="{74C3DB91-E5B0-4A50-8CDE-FFAD979C63E2}" type="slidenum">
              <a:rPr lang="en-GB" smtClean="0"/>
              <a:t>7</a:t>
            </a:fld>
            <a:endParaRPr lang="en-GB"/>
          </a:p>
        </p:txBody>
      </p:sp>
    </p:spTree>
    <p:extLst>
      <p:ext uri="{BB962C8B-B14F-4D97-AF65-F5344CB8AC3E}">
        <p14:creationId xmlns:p14="http://schemas.microsoft.com/office/powerpoint/2010/main" val="14535200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None/>
            </a:pPr>
            <a:r>
              <a:rPr lang="en-GB" dirty="0"/>
              <a:t>Prayerfully share and reflect on this line from scripture. Perhaps read it slowly several times, asking the children to consider who their neighbour is each time. Think of someone it is easy to be a neighbour for and maybe someone who we don’t always treat as a neighbour.</a:t>
            </a:r>
          </a:p>
          <a:p>
            <a:pPr marL="0" indent="0">
              <a:buNone/>
            </a:pPr>
            <a:endParaRPr lang="en-GB" dirty="0"/>
          </a:p>
          <a:p>
            <a:pPr marL="0" indent="0">
              <a:buNone/>
            </a:pPr>
            <a:r>
              <a:rPr lang="en-GB" dirty="0"/>
              <a:t>Explain that </a:t>
            </a:r>
          </a:p>
          <a:p>
            <a:pPr marL="171450" indent="-171450">
              <a:buFont typeface="Arial" panose="020B0604020202020204" pitchFamily="34" charset="0"/>
              <a:buChar char="•"/>
            </a:pPr>
            <a:r>
              <a:rPr lang="en-GB" b="1" dirty="0"/>
              <a:t>Jesus calls us to love our neighbours as we love ourselves.</a:t>
            </a:r>
          </a:p>
          <a:p>
            <a:pPr marL="171450" indent="-171450">
              <a:buFont typeface="Arial" panose="020B0604020202020204" pitchFamily="34" charset="0"/>
              <a:buChar char="•"/>
            </a:pPr>
            <a:r>
              <a:rPr lang="en-GB" b="1" dirty="0"/>
              <a:t>Neighbours means everyone not just those who live near us.</a:t>
            </a:r>
          </a:p>
          <a:p>
            <a:pPr marL="171450" indent="-171450">
              <a:buFont typeface="Arial" panose="020B0604020202020204" pitchFamily="34" charset="0"/>
              <a:buChar char="•"/>
            </a:pPr>
            <a:r>
              <a:rPr lang="en-GB" b="1" dirty="0"/>
              <a:t>And Jesus is saying that just as we look out for and look after ourselves, we must look out for and look after other people. </a:t>
            </a:r>
          </a:p>
          <a:p>
            <a:pPr marL="171450" indent="-171450">
              <a:buFont typeface="Arial" panose="020B0604020202020204" pitchFamily="34" charset="0"/>
              <a:buChar char="•"/>
            </a:pPr>
            <a:endParaRPr lang="en-GB" b="1" dirty="0"/>
          </a:p>
          <a:p>
            <a:pPr marL="0" indent="0">
              <a:buNone/>
            </a:pPr>
            <a:r>
              <a:rPr lang="en-GB" dirty="0"/>
              <a:t>Highlight that </a:t>
            </a:r>
          </a:p>
          <a:p>
            <a:pPr marL="171450" indent="-171450">
              <a:buFont typeface="Arial" panose="020B0604020202020204" pitchFamily="34" charset="0"/>
              <a:buChar char="•"/>
            </a:pPr>
            <a:r>
              <a:rPr lang="en-GB" b="1" dirty="0"/>
              <a:t>This includes people of every race, culture, and background. </a:t>
            </a:r>
          </a:p>
          <a:p>
            <a:pPr marL="171450" indent="-171450">
              <a:buFont typeface="Arial" panose="020B0604020202020204" pitchFamily="34" charset="0"/>
              <a:buChar char="•"/>
            </a:pPr>
            <a:r>
              <a:rPr lang="en-GB" b="1" dirty="0"/>
              <a:t>Loving our neighbour means standing up against unfair treatment and working for a world where everyone feels included and valued.</a:t>
            </a:r>
          </a:p>
          <a:p>
            <a:pPr marL="171450" indent="-171450">
              <a:buFont typeface="Arial" panose="020B0604020202020204" pitchFamily="34" charset="0"/>
              <a:buChar char="•"/>
            </a:pPr>
            <a:endParaRPr lang="en-GB" b="1" dirty="0"/>
          </a:p>
          <a:p>
            <a:pPr marL="0" indent="0">
              <a:buFont typeface="Arial" panose="020B0604020202020204" pitchFamily="34" charset="0"/>
              <a:buNone/>
            </a:pPr>
            <a:r>
              <a:rPr lang="en-GB" dirty="0"/>
              <a:t>Relate the verse to the theme: </a:t>
            </a:r>
          </a:p>
          <a:p>
            <a:pPr marL="171450" indent="-171450">
              <a:buFont typeface="Arial" panose="020B0604020202020204" pitchFamily="34" charset="0"/>
              <a:buChar char="•"/>
            </a:pPr>
            <a:r>
              <a:rPr lang="en-GB" b="1" i="0" dirty="0"/>
              <a:t>As pilgrims of hope, our journey is guided by love - love for all our neighbours, especially those who have been treated unfairly because of their race.</a:t>
            </a:r>
          </a:p>
          <a:p>
            <a:endParaRPr lang="en-GB" sz="1200" b="0" i="0" kern="1200" dirty="0">
              <a:solidFill>
                <a:schemeClr val="tx1"/>
              </a:solidFill>
              <a:effectLst/>
              <a:latin typeface="+mn-lt"/>
              <a:ea typeface="+mn-ea"/>
              <a:cs typeface="+mn-cs"/>
            </a:endParaRPr>
          </a:p>
          <a:p>
            <a:endParaRPr lang="en-GB" sz="1200" b="0" i="0" kern="1200" dirty="0">
              <a:solidFill>
                <a:schemeClr val="tx1"/>
              </a:solidFill>
              <a:effectLst/>
              <a:latin typeface="+mn-lt"/>
              <a:ea typeface="+mn-ea"/>
              <a:cs typeface="+mn-cs"/>
            </a:endParaRPr>
          </a:p>
          <a:p>
            <a:endParaRPr lang="en-GB" sz="1200" b="0" i="0" kern="1200" dirty="0">
              <a:solidFill>
                <a:schemeClr val="tx1"/>
              </a:solidFill>
              <a:effectLst/>
              <a:latin typeface="+mn-lt"/>
              <a:ea typeface="+mn-ea"/>
              <a:cs typeface="+mn-cs"/>
            </a:endParaRPr>
          </a:p>
          <a:p>
            <a:endParaRPr lang="en-GB" dirty="0"/>
          </a:p>
        </p:txBody>
      </p:sp>
      <p:sp>
        <p:nvSpPr>
          <p:cNvPr id="4" name="Slide Number Placeholder 3"/>
          <p:cNvSpPr>
            <a:spLocks noGrp="1"/>
          </p:cNvSpPr>
          <p:nvPr>
            <p:ph type="sldNum" sz="quarter" idx="10"/>
          </p:nvPr>
        </p:nvSpPr>
        <p:spPr/>
        <p:txBody>
          <a:bodyPr/>
          <a:lstStyle/>
          <a:p>
            <a:fld id="{74C3DB91-E5B0-4A50-8CDE-FFAD979C63E2}" type="slidenum">
              <a:rPr lang="en-GB" smtClean="0"/>
              <a:t>8</a:t>
            </a:fld>
            <a:endParaRPr lang="en-GB"/>
          </a:p>
        </p:txBody>
      </p:sp>
    </p:spTree>
    <p:extLst>
      <p:ext uri="{BB962C8B-B14F-4D97-AF65-F5344CB8AC3E}">
        <p14:creationId xmlns:p14="http://schemas.microsoft.com/office/powerpoint/2010/main" val="142098580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Explain that </a:t>
            </a:r>
          </a:p>
          <a:p>
            <a:pPr marL="171450" indent="-171450">
              <a:buFont typeface="Arial" panose="020B0604020202020204" pitchFamily="34" charset="0"/>
              <a:buChar char="•"/>
            </a:pPr>
            <a:r>
              <a:rPr lang="en-GB" b="1" i="0" dirty="0"/>
              <a:t>Being pilgrims of hope means taking action, not just thinking about change.</a:t>
            </a:r>
          </a:p>
          <a:p>
            <a:pPr marL="171450" indent="-171450">
              <a:buFont typeface="Arial" panose="020B0604020202020204" pitchFamily="34" charset="0"/>
              <a:buChar char="•"/>
            </a:pPr>
            <a:r>
              <a:rPr lang="en-GB" b="1" i="0" dirty="0"/>
              <a:t>Speaking out takes courage, but it helps others feel supported.</a:t>
            </a:r>
          </a:p>
          <a:p>
            <a:pPr marL="171450" indent="-171450">
              <a:buFont typeface="Arial" panose="020B0604020202020204" pitchFamily="34" charset="0"/>
              <a:buChar char="•"/>
            </a:pPr>
            <a:r>
              <a:rPr lang="en-GB" b="1" i="0" dirty="0"/>
              <a:t>Being a friend creates a sense of belonging.</a:t>
            </a:r>
          </a:p>
          <a:p>
            <a:pPr marL="171450" indent="-171450">
              <a:buFont typeface="Arial" panose="020B0604020202020204" pitchFamily="34" charset="0"/>
              <a:buChar char="•"/>
            </a:pPr>
            <a:r>
              <a:rPr lang="en-GB" b="1" i="0" dirty="0"/>
              <a:t>Learning about different cultures shows respect and builds understanding.</a:t>
            </a:r>
          </a:p>
          <a:p>
            <a:endParaRPr lang="en-GB" dirty="0"/>
          </a:p>
          <a:p>
            <a:r>
              <a:rPr lang="en-GB" dirty="0"/>
              <a:t>Encourage students to choose at least one of these actions to practise this week.</a:t>
            </a:r>
          </a:p>
          <a:p>
            <a:endParaRPr lang="en-GB" dirty="0"/>
          </a:p>
          <a:p>
            <a:r>
              <a:rPr lang="en-GB" dirty="0"/>
              <a:t>As a class or a pupil leadership groups, perhaps choose one of these actions or another and include it in your Jubilee Year Pledge.</a:t>
            </a:r>
          </a:p>
          <a:p>
            <a:endParaRPr lang="en-GB" dirty="0"/>
          </a:p>
        </p:txBody>
      </p:sp>
      <p:sp>
        <p:nvSpPr>
          <p:cNvPr id="4" name="Slide Number Placeholder 3"/>
          <p:cNvSpPr>
            <a:spLocks noGrp="1"/>
          </p:cNvSpPr>
          <p:nvPr>
            <p:ph type="sldNum" sz="quarter" idx="10"/>
          </p:nvPr>
        </p:nvSpPr>
        <p:spPr/>
        <p:txBody>
          <a:bodyPr/>
          <a:lstStyle/>
          <a:p>
            <a:fld id="{74C3DB91-E5B0-4A50-8CDE-FFAD979C63E2}" type="slidenum">
              <a:rPr lang="en-GB" smtClean="0"/>
              <a:t>9</a:t>
            </a:fld>
            <a:endParaRPr lang="en-GB"/>
          </a:p>
        </p:txBody>
      </p:sp>
    </p:spTree>
    <p:extLst>
      <p:ext uri="{BB962C8B-B14F-4D97-AF65-F5344CB8AC3E}">
        <p14:creationId xmlns:p14="http://schemas.microsoft.com/office/powerpoint/2010/main" val="34709957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b="1" i="0" dirty="0"/>
              <a:t>God of Justice and Peace,</a:t>
            </a:r>
            <a:br>
              <a:rPr lang="en-GB" b="1" i="0" dirty="0"/>
            </a:br>
            <a:r>
              <a:rPr lang="en-GB" b="1" i="0" dirty="0"/>
              <a:t>You call us to walk together as pilgrims of hope, guiding our steps with love, truth, and compassion.</a:t>
            </a:r>
            <a:br>
              <a:rPr lang="en-GB" b="1" i="0" dirty="0"/>
            </a:br>
            <a:r>
              <a:rPr lang="en-GB" b="1" i="0" dirty="0"/>
              <a:t>Help us to stand against racism in all its forms</a:t>
            </a:r>
            <a:br>
              <a:rPr lang="en-GB" b="1" i="0" dirty="0"/>
            </a:br>
            <a:r>
              <a:rPr lang="en-GB" b="1" i="0" dirty="0"/>
              <a:t>and to celebrate the beauty of our diversity.</a:t>
            </a:r>
            <a:br>
              <a:rPr lang="en-GB" b="1" i="0" dirty="0"/>
            </a:br>
            <a:r>
              <a:rPr lang="en-GB" b="1" i="0" dirty="0"/>
              <a:t>May our journey towards racial justice bring healing and unity to our world.</a:t>
            </a:r>
            <a:br>
              <a:rPr lang="en-GB" b="1" i="0" dirty="0"/>
            </a:br>
            <a:r>
              <a:rPr lang="en-GB" b="1" i="0" dirty="0"/>
              <a:t>Through Christ our Lord. </a:t>
            </a:r>
          </a:p>
          <a:p>
            <a:endParaRPr lang="en-GB" b="1" i="0" dirty="0"/>
          </a:p>
          <a:p>
            <a:r>
              <a:rPr lang="en-GB" b="1" i="0" dirty="0"/>
              <a:t>In the name of the Father, and of the Son, and of the Holy Spirit, Amen.</a:t>
            </a:r>
          </a:p>
          <a:p>
            <a:endParaRPr lang="en-GB" dirty="0"/>
          </a:p>
        </p:txBody>
      </p:sp>
      <p:sp>
        <p:nvSpPr>
          <p:cNvPr id="4" name="Slide Number Placeholder 3"/>
          <p:cNvSpPr>
            <a:spLocks noGrp="1"/>
          </p:cNvSpPr>
          <p:nvPr>
            <p:ph type="sldNum" sz="quarter" idx="10"/>
          </p:nvPr>
        </p:nvSpPr>
        <p:spPr/>
        <p:txBody>
          <a:bodyPr/>
          <a:lstStyle/>
          <a:p>
            <a:fld id="{74C3DB91-E5B0-4A50-8CDE-FFAD979C63E2}" type="slidenum">
              <a:rPr lang="en-GB" smtClean="0"/>
              <a:t>10</a:t>
            </a:fld>
            <a:endParaRPr lang="en-GB"/>
          </a:p>
        </p:txBody>
      </p:sp>
    </p:spTree>
    <p:extLst>
      <p:ext uri="{BB962C8B-B14F-4D97-AF65-F5344CB8AC3E}">
        <p14:creationId xmlns:p14="http://schemas.microsoft.com/office/powerpoint/2010/main" val="366575516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GB"/>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p:cNvSpPr>
            <a:spLocks noGrp="1"/>
          </p:cNvSpPr>
          <p:nvPr>
            <p:ph type="dt" sz="half" idx="10"/>
          </p:nvPr>
        </p:nvSpPr>
        <p:spPr/>
        <p:txBody>
          <a:bodyPr/>
          <a:lstStyle/>
          <a:p>
            <a:fld id="{05583D37-BAC7-4F7A-BCCF-3810D86190B2}" type="datetimeFigureOut">
              <a:rPr lang="en-GB" smtClean="0"/>
              <a:t>28/01/2025</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5AA4BAEC-9B69-4C59-87EE-0A099761F0FE}" type="slidenum">
              <a:rPr lang="en-GB" smtClean="0"/>
              <a:t>‹#›</a:t>
            </a:fld>
            <a:endParaRPr lang="en-GB"/>
          </a:p>
        </p:txBody>
      </p:sp>
    </p:spTree>
    <p:extLst>
      <p:ext uri="{BB962C8B-B14F-4D97-AF65-F5344CB8AC3E}">
        <p14:creationId xmlns:p14="http://schemas.microsoft.com/office/powerpoint/2010/main" val="379368625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05583D37-BAC7-4F7A-BCCF-3810D86190B2}" type="datetimeFigureOut">
              <a:rPr lang="en-GB" smtClean="0"/>
              <a:t>28/01/2025</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5AA4BAEC-9B69-4C59-87EE-0A099761F0FE}" type="slidenum">
              <a:rPr lang="en-GB" smtClean="0"/>
              <a:t>‹#›</a:t>
            </a:fld>
            <a:endParaRPr lang="en-GB"/>
          </a:p>
        </p:txBody>
      </p:sp>
    </p:spTree>
    <p:extLst>
      <p:ext uri="{BB962C8B-B14F-4D97-AF65-F5344CB8AC3E}">
        <p14:creationId xmlns:p14="http://schemas.microsoft.com/office/powerpoint/2010/main" val="47724519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GB"/>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05583D37-BAC7-4F7A-BCCF-3810D86190B2}" type="datetimeFigureOut">
              <a:rPr lang="en-GB" smtClean="0"/>
              <a:t>28/01/2025</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5AA4BAEC-9B69-4C59-87EE-0A099761F0FE}" type="slidenum">
              <a:rPr lang="en-GB" smtClean="0"/>
              <a:t>‹#›</a:t>
            </a:fld>
            <a:endParaRPr lang="en-GB"/>
          </a:p>
        </p:txBody>
      </p:sp>
    </p:spTree>
    <p:extLst>
      <p:ext uri="{BB962C8B-B14F-4D97-AF65-F5344CB8AC3E}">
        <p14:creationId xmlns:p14="http://schemas.microsoft.com/office/powerpoint/2010/main" val="412776918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p:cNvSpPr>
            <a:spLocks noGrp="1"/>
          </p:cNvSpPr>
          <p:nvPr>
            <p:ph type="dt" sz="half" idx="10"/>
          </p:nvPr>
        </p:nvSpPr>
        <p:spPr/>
        <p:txBody>
          <a:bodyPr/>
          <a:lstStyle/>
          <a:p>
            <a:fld id="{05583D37-BAC7-4F7A-BCCF-3810D86190B2}" type="datetimeFigureOut">
              <a:rPr lang="en-GB" smtClean="0"/>
              <a:t>28/01/2025</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5AA4BAEC-9B69-4C59-87EE-0A099761F0FE}" type="slidenum">
              <a:rPr lang="en-GB" smtClean="0"/>
              <a:t>‹#›</a:t>
            </a:fld>
            <a:endParaRPr lang="en-GB"/>
          </a:p>
        </p:txBody>
      </p:sp>
    </p:spTree>
    <p:extLst>
      <p:ext uri="{BB962C8B-B14F-4D97-AF65-F5344CB8AC3E}">
        <p14:creationId xmlns:p14="http://schemas.microsoft.com/office/powerpoint/2010/main" val="134274511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endParaRPr lang="en-GB"/>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p:cNvSpPr>
            <a:spLocks noGrp="1"/>
          </p:cNvSpPr>
          <p:nvPr>
            <p:ph type="dt" sz="half" idx="10"/>
          </p:nvPr>
        </p:nvSpPr>
        <p:spPr/>
        <p:txBody>
          <a:bodyPr/>
          <a:lstStyle/>
          <a:p>
            <a:fld id="{05583D37-BAC7-4F7A-BCCF-3810D86190B2}" type="datetimeFigureOut">
              <a:rPr lang="en-GB" smtClean="0"/>
              <a:t>28/01/2025</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5AA4BAEC-9B69-4C59-87EE-0A099761F0FE}" type="slidenum">
              <a:rPr lang="en-GB" smtClean="0"/>
              <a:t>‹#›</a:t>
            </a:fld>
            <a:endParaRPr lang="en-GB"/>
          </a:p>
        </p:txBody>
      </p:sp>
    </p:spTree>
    <p:extLst>
      <p:ext uri="{BB962C8B-B14F-4D97-AF65-F5344CB8AC3E}">
        <p14:creationId xmlns:p14="http://schemas.microsoft.com/office/powerpoint/2010/main" val="219287259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Date Placeholder 2"/>
          <p:cNvSpPr>
            <a:spLocks noGrp="1"/>
          </p:cNvSpPr>
          <p:nvPr>
            <p:ph type="dt" sz="half" idx="10"/>
          </p:nvPr>
        </p:nvSpPr>
        <p:spPr/>
        <p:txBody>
          <a:bodyPr/>
          <a:lstStyle/>
          <a:p>
            <a:fld id="{05583D37-BAC7-4F7A-BCCF-3810D86190B2}" type="datetimeFigureOut">
              <a:rPr lang="en-GB" smtClean="0"/>
              <a:t>28/01/2025</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5AA4BAEC-9B69-4C59-87EE-0A099761F0FE}" type="slidenum">
              <a:rPr lang="en-GB" smtClean="0"/>
              <a:t>‹#›</a:t>
            </a:fld>
            <a:endParaRPr lang="en-GB"/>
          </a:p>
        </p:txBody>
      </p:sp>
    </p:spTree>
    <p:extLst>
      <p:ext uri="{BB962C8B-B14F-4D97-AF65-F5344CB8AC3E}">
        <p14:creationId xmlns:p14="http://schemas.microsoft.com/office/powerpoint/2010/main" val="18067274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5583D37-BAC7-4F7A-BCCF-3810D86190B2}" type="datetimeFigureOut">
              <a:rPr lang="en-GB" smtClean="0"/>
              <a:t>28/01/2025</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5AA4BAEC-9B69-4C59-87EE-0A099761F0FE}" type="slidenum">
              <a:rPr lang="en-GB" smtClean="0"/>
              <a:t>‹#›</a:t>
            </a:fld>
            <a:endParaRPr lang="en-GB"/>
          </a:p>
        </p:txBody>
      </p:sp>
    </p:spTree>
    <p:extLst>
      <p:ext uri="{BB962C8B-B14F-4D97-AF65-F5344CB8AC3E}">
        <p14:creationId xmlns:p14="http://schemas.microsoft.com/office/powerpoint/2010/main" val="308901174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05583D37-BAC7-4F7A-BCCF-3810D86190B2}" type="datetimeFigureOut">
              <a:rPr lang="en-GB" smtClean="0"/>
              <a:t>28/01/2025</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5AA4BAEC-9B69-4C59-87EE-0A099761F0FE}" type="slidenum">
              <a:rPr lang="en-GB" smtClean="0"/>
              <a:t>‹#›</a:t>
            </a:fld>
            <a:endParaRPr lang="en-GB"/>
          </a:p>
        </p:txBody>
      </p:sp>
    </p:spTree>
    <p:extLst>
      <p:ext uri="{BB962C8B-B14F-4D97-AF65-F5344CB8AC3E}">
        <p14:creationId xmlns:p14="http://schemas.microsoft.com/office/powerpoint/2010/main" val="155255038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05583D37-BAC7-4F7A-BCCF-3810D86190B2}" type="datetimeFigureOut">
              <a:rPr lang="en-GB" smtClean="0"/>
              <a:t>28/01/2025</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5AA4BAEC-9B69-4C59-87EE-0A099761F0FE}" type="slidenum">
              <a:rPr lang="en-GB" smtClean="0"/>
              <a:t>‹#›</a:t>
            </a:fld>
            <a:endParaRPr lang="en-GB"/>
          </a:p>
        </p:txBody>
      </p:sp>
    </p:spTree>
    <p:extLst>
      <p:ext uri="{BB962C8B-B14F-4D97-AF65-F5344CB8AC3E}">
        <p14:creationId xmlns:p14="http://schemas.microsoft.com/office/powerpoint/2010/main" val="56844882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05583D37-BAC7-4F7A-BCCF-3810D86190B2}" type="datetimeFigureOut">
              <a:rPr lang="en-GB" smtClean="0"/>
              <a:t>28/01/2025</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5AA4BAEC-9B69-4C59-87EE-0A099761F0FE}" type="slidenum">
              <a:rPr lang="en-GB" smtClean="0"/>
              <a:t>‹#›</a:t>
            </a:fld>
            <a:endParaRPr lang="en-GB"/>
          </a:p>
        </p:txBody>
      </p:sp>
    </p:spTree>
    <p:extLst>
      <p:ext uri="{BB962C8B-B14F-4D97-AF65-F5344CB8AC3E}">
        <p14:creationId xmlns:p14="http://schemas.microsoft.com/office/powerpoint/2010/main" val="299037373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endParaRPr lang="en-GB"/>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05583D37-BAC7-4F7A-BCCF-3810D86190B2}" type="datetimeFigureOut">
              <a:rPr lang="en-GB" smtClean="0"/>
              <a:t>28/01/2025</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5AA4BAEC-9B69-4C59-87EE-0A099761F0FE}" type="slidenum">
              <a:rPr lang="en-GB" smtClean="0"/>
              <a:t>‹#›</a:t>
            </a:fld>
            <a:endParaRPr lang="en-GB"/>
          </a:p>
        </p:txBody>
      </p:sp>
    </p:spTree>
    <p:extLst>
      <p:ext uri="{BB962C8B-B14F-4D97-AF65-F5344CB8AC3E}">
        <p14:creationId xmlns:p14="http://schemas.microsoft.com/office/powerpoint/2010/main" val="198422304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008080"/>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5583D37-BAC7-4F7A-BCCF-3810D86190B2}" type="datetimeFigureOut">
              <a:rPr lang="en-GB" smtClean="0"/>
              <a:t>28/01/2025</a:t>
            </a:fld>
            <a:endParaRPr lang="en-GB"/>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AA4BAEC-9B69-4C59-87EE-0A099761F0FE}" type="slidenum">
              <a:rPr lang="en-GB" smtClean="0"/>
              <a:t>‹#›</a:t>
            </a:fld>
            <a:endParaRPr lang="en-GB"/>
          </a:p>
        </p:txBody>
      </p:sp>
    </p:spTree>
    <p:extLst>
      <p:ext uri="{BB962C8B-B14F-4D97-AF65-F5344CB8AC3E}">
        <p14:creationId xmlns:p14="http://schemas.microsoft.com/office/powerpoint/2010/main" val="16771566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2.jpeg"/></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xml"/><Relationship Id="rId1" Type="http://schemas.openxmlformats.org/officeDocument/2006/relationships/slideLayout" Target="../slideLayouts/slideLayout1.xml"/><Relationship Id="rId4" Type="http://schemas.openxmlformats.org/officeDocument/2006/relationships/image" Target="../media/image3.jpeg"/></Relationships>
</file>

<file path=ppt/slides/_rels/slide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xml"/><Relationship Id="rId1" Type="http://schemas.openxmlformats.org/officeDocument/2006/relationships/slideLayout" Target="../slideLayouts/slideLayout1.xml"/><Relationship Id="rId5" Type="http://schemas.openxmlformats.org/officeDocument/2006/relationships/image" Target="../media/image5.png"/><Relationship Id="rId4" Type="http://schemas.openxmlformats.org/officeDocument/2006/relationships/image" Target="../media/image4.jpeg"/></Relationships>
</file>

<file path=ppt/slides/_rels/slide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xml"/><Relationship Id="rId1" Type="http://schemas.openxmlformats.org/officeDocument/2006/relationships/slideLayout" Target="../slideLayouts/slideLayout1.xml"/><Relationship Id="rId4" Type="http://schemas.openxmlformats.org/officeDocument/2006/relationships/image" Target="../media/image6.png"/></Relationships>
</file>

<file path=ppt/slides/_rels/slide5.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5.xml"/><Relationship Id="rId1" Type="http://schemas.openxmlformats.org/officeDocument/2006/relationships/slideLayout" Target="../slideLayouts/slideLayout1.xml"/><Relationship Id="rId4" Type="http://schemas.openxmlformats.org/officeDocument/2006/relationships/hyperlink" Target="https://vimeo.com/1050836254" TargetMode="External"/></Relationships>
</file>

<file path=ppt/slides/_rels/slide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6.xml"/><Relationship Id="rId1" Type="http://schemas.openxmlformats.org/officeDocument/2006/relationships/slideLayout" Target="../slideLayouts/slideLayout1.xml"/><Relationship Id="rId4" Type="http://schemas.openxmlformats.org/officeDocument/2006/relationships/image" Target="../media/image8.jpeg"/></Relationships>
</file>

<file path=ppt/slides/_rels/slide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8.xml"/><Relationship Id="rId1" Type="http://schemas.openxmlformats.org/officeDocument/2006/relationships/slideLayout" Target="../slideLayouts/slideLayout1.xml"/><Relationship Id="rId4" Type="http://schemas.openxmlformats.org/officeDocument/2006/relationships/image" Target="../media/image9.jpeg"/></Relationships>
</file>

<file path=ppt/slides/_rels/slide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9.xml"/><Relationship Id="rId1" Type="http://schemas.openxmlformats.org/officeDocument/2006/relationships/slideLayout" Target="../slideLayouts/slideLayout1.xml"/><Relationship Id="rId4" Type="http://schemas.openxmlformats.org/officeDocument/2006/relationships/image" Target="../media/image10.png"/></Relationships>
</file>

<file path=ppt/slides/_rels/slide1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0.xml"/><Relationship Id="rId1" Type="http://schemas.openxmlformats.org/officeDocument/2006/relationships/slideLayout" Target="../slideLayouts/slideLayout1.xml"/><Relationship Id="rId4" Type="http://schemas.openxmlformats.org/officeDocument/2006/relationships/image" Target="../media/image11.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Box 7"/>
          <p:cNvSpPr txBox="1"/>
          <p:nvPr/>
        </p:nvSpPr>
        <p:spPr>
          <a:xfrm>
            <a:off x="0" y="5584874"/>
            <a:ext cx="12192000" cy="1323439"/>
          </a:xfrm>
          <a:prstGeom prst="rect">
            <a:avLst/>
          </a:prstGeom>
          <a:solidFill>
            <a:schemeClr val="bg1"/>
          </a:solidFill>
          <a:ln>
            <a:solidFill>
              <a:schemeClr val="bg1"/>
            </a:solidFill>
          </a:ln>
        </p:spPr>
        <p:txBody>
          <a:bodyPr wrap="square" rtlCol="0">
            <a:spAutoFit/>
          </a:bodyPr>
          <a:lstStyle/>
          <a:p>
            <a:endParaRPr lang="en-GB" sz="8000" dirty="0">
              <a:solidFill>
                <a:srgbClr val="A50021"/>
              </a:solidFill>
              <a:latin typeface="+mj-lt"/>
            </a:endParaRPr>
          </a:p>
        </p:txBody>
      </p:sp>
      <p:sp>
        <p:nvSpPr>
          <p:cNvPr id="3" name="TextBox 2"/>
          <p:cNvSpPr txBox="1"/>
          <p:nvPr/>
        </p:nvSpPr>
        <p:spPr>
          <a:xfrm>
            <a:off x="239360" y="5619435"/>
            <a:ext cx="12616695" cy="1323439"/>
          </a:xfrm>
          <a:prstGeom prst="rect">
            <a:avLst/>
          </a:prstGeom>
          <a:noFill/>
        </p:spPr>
        <p:txBody>
          <a:bodyPr wrap="square" rtlCol="0">
            <a:spAutoFit/>
          </a:bodyPr>
          <a:lstStyle/>
          <a:p>
            <a:pPr algn="ctr"/>
            <a:r>
              <a:rPr lang="en-GB" sz="8000" dirty="0">
                <a:solidFill>
                  <a:srgbClr val="C00000"/>
                </a:solidFill>
                <a:latin typeface="+mj-lt"/>
              </a:rPr>
              <a:t>Racial Justice Sunday 2025</a:t>
            </a:r>
          </a:p>
        </p:txBody>
      </p:sp>
      <p:pic>
        <p:nvPicPr>
          <p:cNvPr id="7" name="Picture 6"/>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0" y="5584874"/>
            <a:ext cx="880423" cy="1323439"/>
          </a:xfrm>
          <a:prstGeom prst="rect">
            <a:avLst/>
          </a:prstGeom>
        </p:spPr>
      </p:pic>
      <p:pic>
        <p:nvPicPr>
          <p:cNvPr id="1026" name="Picture 2" descr="Free People Kids illustration and picture">
            <a:extLst>
              <a:ext uri="{FF2B5EF4-FFF2-40B4-BE49-F238E27FC236}">
                <a16:creationId xmlns:a16="http://schemas.microsoft.com/office/drawing/2014/main" id="{3BC4D34F-56E8-44EF-9510-215196CE84DB}"/>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601230" y="434714"/>
            <a:ext cx="4722183" cy="4766873"/>
          </a:xfrm>
          <a:prstGeom prst="rect">
            <a:avLst/>
          </a:prstGeom>
          <a:ln w="228600" cap="sq" cmpd="thickThin">
            <a:solidFill>
              <a:srgbClr val="FF0000"/>
            </a:solidFill>
            <a:prstDash val="solid"/>
            <a:miter lim="800000"/>
          </a:ln>
          <a:effectLst>
            <a:innerShdw blurRad="76200">
              <a:srgbClr val="000000"/>
            </a:innerShdw>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63762463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Box 7"/>
          <p:cNvSpPr txBox="1"/>
          <p:nvPr/>
        </p:nvSpPr>
        <p:spPr>
          <a:xfrm>
            <a:off x="0" y="5584874"/>
            <a:ext cx="12192000" cy="1323439"/>
          </a:xfrm>
          <a:prstGeom prst="rect">
            <a:avLst/>
          </a:prstGeom>
          <a:solidFill>
            <a:schemeClr val="bg1"/>
          </a:solidFill>
          <a:ln>
            <a:solidFill>
              <a:schemeClr val="bg1"/>
            </a:solidFill>
          </a:ln>
        </p:spPr>
        <p:txBody>
          <a:bodyPr wrap="square" rtlCol="0">
            <a:spAutoFit/>
          </a:bodyPr>
          <a:lstStyle/>
          <a:p>
            <a:endParaRPr lang="en-GB" sz="8000" dirty="0">
              <a:solidFill>
                <a:srgbClr val="A50021"/>
              </a:solidFill>
              <a:latin typeface="+mj-lt"/>
            </a:endParaRPr>
          </a:p>
        </p:txBody>
      </p:sp>
      <p:sp>
        <p:nvSpPr>
          <p:cNvPr id="3" name="TextBox 2"/>
          <p:cNvSpPr txBox="1"/>
          <p:nvPr/>
        </p:nvSpPr>
        <p:spPr>
          <a:xfrm>
            <a:off x="239360" y="5619435"/>
            <a:ext cx="12616695" cy="1323439"/>
          </a:xfrm>
          <a:prstGeom prst="rect">
            <a:avLst/>
          </a:prstGeom>
          <a:noFill/>
        </p:spPr>
        <p:txBody>
          <a:bodyPr wrap="square" rtlCol="0">
            <a:spAutoFit/>
          </a:bodyPr>
          <a:lstStyle/>
          <a:p>
            <a:pPr algn="ctr"/>
            <a:r>
              <a:rPr lang="en-GB" sz="8000" dirty="0">
                <a:solidFill>
                  <a:srgbClr val="C00000"/>
                </a:solidFill>
                <a:latin typeface="+mj-lt"/>
              </a:rPr>
              <a:t>Before we begin…</a:t>
            </a:r>
          </a:p>
        </p:txBody>
      </p:sp>
      <p:pic>
        <p:nvPicPr>
          <p:cNvPr id="7" name="Picture 6"/>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1" y="5584874"/>
            <a:ext cx="880844" cy="1324072"/>
          </a:xfrm>
          <a:prstGeom prst="rect">
            <a:avLst/>
          </a:prstGeom>
        </p:spPr>
      </p:pic>
      <p:sp>
        <p:nvSpPr>
          <p:cNvPr id="4" name="TextBox 3">
            <a:extLst>
              <a:ext uri="{FF2B5EF4-FFF2-40B4-BE49-F238E27FC236}">
                <a16:creationId xmlns:a16="http://schemas.microsoft.com/office/drawing/2014/main" id="{FDB0EE91-5E21-4097-AE20-F3BC028FBADB}"/>
              </a:ext>
            </a:extLst>
          </p:cNvPr>
          <p:cNvSpPr txBox="1"/>
          <p:nvPr/>
        </p:nvSpPr>
        <p:spPr>
          <a:xfrm>
            <a:off x="451707" y="708840"/>
            <a:ext cx="3783962" cy="3693319"/>
          </a:xfrm>
          <a:prstGeom prst="rect">
            <a:avLst/>
          </a:prstGeom>
          <a:noFill/>
        </p:spPr>
        <p:txBody>
          <a:bodyPr wrap="square" rtlCol="0">
            <a:spAutoFit/>
          </a:bodyPr>
          <a:lstStyle/>
          <a:p>
            <a:pPr algn="ctr"/>
            <a:r>
              <a:rPr lang="en-GB" sz="3600" dirty="0">
                <a:solidFill>
                  <a:schemeClr val="bg1"/>
                </a:solidFill>
              </a:rPr>
              <a:t>What does it mean to be ‘just’ or fair?</a:t>
            </a:r>
          </a:p>
          <a:p>
            <a:pPr algn="ctr"/>
            <a:endParaRPr lang="en-GB" sz="3600" dirty="0">
              <a:solidFill>
                <a:schemeClr val="bg1"/>
              </a:solidFill>
            </a:endParaRPr>
          </a:p>
          <a:p>
            <a:pPr algn="ctr"/>
            <a:r>
              <a:rPr lang="en-GB" sz="3600" dirty="0">
                <a:solidFill>
                  <a:schemeClr val="bg1"/>
                </a:solidFill>
              </a:rPr>
              <a:t>What do we mean by the ‘Church’?</a:t>
            </a:r>
            <a:endParaRPr lang="en-GB" dirty="0">
              <a:solidFill>
                <a:schemeClr val="bg1"/>
              </a:solidFill>
            </a:endParaRPr>
          </a:p>
          <a:p>
            <a:endParaRPr lang="en-GB" dirty="0"/>
          </a:p>
        </p:txBody>
      </p:sp>
      <p:pic>
        <p:nvPicPr>
          <p:cNvPr id="10242" name="Picture 2" descr="Font, Type, Text, Kids, Children, People, Learning">
            <a:extLst>
              <a:ext uri="{FF2B5EF4-FFF2-40B4-BE49-F238E27FC236}">
                <a16:creationId xmlns:a16="http://schemas.microsoft.com/office/drawing/2014/main" id="{7FE47A01-8FF2-48AF-AD83-65BB9753BC6E}"/>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436762" y="806424"/>
            <a:ext cx="7391661" cy="3595735"/>
          </a:xfrm>
          <a:prstGeom prst="rect">
            <a:avLst/>
          </a:prstGeom>
          <a:noFill/>
          <a:ln w="63500">
            <a:solidFill>
              <a:srgbClr val="FFC000"/>
            </a:solidFill>
          </a:ln>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54957512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TextBox 7"/>
          <p:cNvSpPr txBox="1"/>
          <p:nvPr/>
        </p:nvSpPr>
        <p:spPr>
          <a:xfrm>
            <a:off x="0" y="5584874"/>
            <a:ext cx="12192000" cy="1323439"/>
          </a:xfrm>
          <a:prstGeom prst="rect">
            <a:avLst/>
          </a:prstGeom>
          <a:solidFill>
            <a:schemeClr val="bg1"/>
          </a:solidFill>
          <a:ln>
            <a:solidFill>
              <a:schemeClr val="bg1"/>
            </a:solidFill>
          </a:ln>
        </p:spPr>
        <p:txBody>
          <a:bodyPr wrap="square" rtlCol="0">
            <a:spAutoFit/>
          </a:bodyPr>
          <a:lstStyle/>
          <a:p>
            <a:endParaRPr lang="en-GB" sz="8000" dirty="0">
              <a:solidFill>
                <a:srgbClr val="A50021"/>
              </a:solidFill>
              <a:latin typeface="+mj-lt"/>
            </a:endParaRPr>
          </a:p>
        </p:txBody>
      </p:sp>
      <p:pic>
        <p:nvPicPr>
          <p:cNvPr id="7" name="Picture 6"/>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0" y="5584874"/>
            <a:ext cx="903415" cy="1358000"/>
          </a:xfrm>
          <a:prstGeom prst="rect">
            <a:avLst/>
          </a:prstGeom>
        </p:spPr>
      </p:pic>
      <p:sp>
        <p:nvSpPr>
          <p:cNvPr id="4" name="Rectangle 3">
            <a:extLst>
              <a:ext uri="{FF2B5EF4-FFF2-40B4-BE49-F238E27FC236}">
                <a16:creationId xmlns:a16="http://schemas.microsoft.com/office/drawing/2014/main" id="{53172630-FB34-4D15-8770-C6A57A5FFD92}"/>
              </a:ext>
            </a:extLst>
          </p:cNvPr>
          <p:cNvSpPr/>
          <p:nvPr/>
        </p:nvSpPr>
        <p:spPr>
          <a:xfrm>
            <a:off x="239360" y="399482"/>
            <a:ext cx="12006214" cy="2308324"/>
          </a:xfrm>
          <a:prstGeom prst="rect">
            <a:avLst/>
          </a:prstGeom>
        </p:spPr>
        <p:txBody>
          <a:bodyPr wrap="square">
            <a:spAutoFit/>
          </a:bodyPr>
          <a:lstStyle/>
          <a:p>
            <a:pPr algn="ctr"/>
            <a:endParaRPr lang="en-GB" sz="3600" dirty="0">
              <a:solidFill>
                <a:srgbClr val="FFC000"/>
              </a:solidFill>
            </a:endParaRPr>
          </a:p>
          <a:p>
            <a:pPr algn="ctr"/>
            <a:endParaRPr lang="en-GB" sz="3600" dirty="0">
              <a:solidFill>
                <a:schemeClr val="bg1"/>
              </a:solidFill>
            </a:endParaRPr>
          </a:p>
          <a:p>
            <a:endParaRPr lang="en-GB" sz="3600" dirty="0">
              <a:solidFill>
                <a:schemeClr val="bg1"/>
              </a:solidFill>
              <a:latin typeface="Calibri Light" panose="020F0302020204030204" pitchFamily="34" charset="0"/>
            </a:endParaRPr>
          </a:p>
          <a:p>
            <a:r>
              <a:rPr lang="en-GB" sz="3600" dirty="0">
                <a:solidFill>
                  <a:schemeClr val="bg1"/>
                </a:solidFill>
                <a:latin typeface="Calibri Light" panose="020F0302020204030204" pitchFamily="34" charset="0"/>
              </a:rPr>
              <a:t> </a:t>
            </a:r>
          </a:p>
        </p:txBody>
      </p:sp>
      <p:pic>
        <p:nvPicPr>
          <p:cNvPr id="2050" name="Picture 2" descr="Free Pope Pope Francis photo and picture">
            <a:extLst>
              <a:ext uri="{FF2B5EF4-FFF2-40B4-BE49-F238E27FC236}">
                <a16:creationId xmlns:a16="http://schemas.microsoft.com/office/drawing/2014/main" id="{7B1066BF-00A1-466A-935F-EC15C825B623}"/>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932112" y="1774212"/>
            <a:ext cx="4621590" cy="3083467"/>
          </a:xfrm>
          <a:prstGeom prst="rect">
            <a:avLst/>
          </a:prstGeom>
          <a:noFill/>
          <a:extLst>
            <a:ext uri="{909E8E84-426E-40DD-AFC4-6F175D3DCCD1}">
              <a14:hiddenFill xmlns:a14="http://schemas.microsoft.com/office/drawing/2010/main">
                <a:solidFill>
                  <a:srgbClr val="FFFFFF"/>
                </a:solidFill>
              </a14:hiddenFill>
            </a:ext>
          </a:extLst>
        </p:spPr>
      </p:pic>
      <p:pic>
        <p:nvPicPr>
          <p:cNvPr id="15" name="Picture 14">
            <a:extLst>
              <a:ext uri="{FF2B5EF4-FFF2-40B4-BE49-F238E27FC236}">
                <a16:creationId xmlns:a16="http://schemas.microsoft.com/office/drawing/2014/main" id="{7F681391-59D8-4245-A462-75397A37967F}"/>
              </a:ext>
            </a:extLst>
          </p:cNvPr>
          <p:cNvPicPr>
            <a:picLocks noChangeAspect="1"/>
          </p:cNvPicPr>
          <p:nvPr/>
        </p:nvPicPr>
        <p:blipFill>
          <a:blip r:embed="rId5"/>
          <a:stretch>
            <a:fillRect/>
          </a:stretch>
        </p:blipFill>
        <p:spPr>
          <a:xfrm>
            <a:off x="239360" y="613297"/>
            <a:ext cx="6261581" cy="4937016"/>
          </a:xfrm>
          <a:prstGeom prst="rect">
            <a:avLst/>
          </a:prstGeom>
        </p:spPr>
      </p:pic>
    </p:spTree>
    <p:extLst>
      <p:ext uri="{BB962C8B-B14F-4D97-AF65-F5344CB8AC3E}">
        <p14:creationId xmlns:p14="http://schemas.microsoft.com/office/powerpoint/2010/main" val="92920600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008080"/>
        </a:solidFill>
        <a:effectLst/>
      </p:bgPr>
    </p:bg>
    <p:spTree>
      <p:nvGrpSpPr>
        <p:cNvPr id="1" name=""/>
        <p:cNvGrpSpPr/>
        <p:nvPr/>
      </p:nvGrpSpPr>
      <p:grpSpPr>
        <a:xfrm>
          <a:off x="0" y="0"/>
          <a:ext cx="0" cy="0"/>
          <a:chOff x="0" y="0"/>
          <a:chExt cx="0" cy="0"/>
        </a:xfrm>
      </p:grpSpPr>
      <p:sp>
        <p:nvSpPr>
          <p:cNvPr id="8" name="TextBox 7"/>
          <p:cNvSpPr txBox="1"/>
          <p:nvPr/>
        </p:nvSpPr>
        <p:spPr>
          <a:xfrm>
            <a:off x="0" y="5584874"/>
            <a:ext cx="12192000" cy="1323439"/>
          </a:xfrm>
          <a:prstGeom prst="rect">
            <a:avLst/>
          </a:prstGeom>
          <a:solidFill>
            <a:schemeClr val="bg1"/>
          </a:solidFill>
          <a:ln>
            <a:solidFill>
              <a:schemeClr val="bg1"/>
            </a:solidFill>
          </a:ln>
        </p:spPr>
        <p:txBody>
          <a:bodyPr wrap="square" rtlCol="0">
            <a:spAutoFit/>
          </a:bodyPr>
          <a:lstStyle/>
          <a:p>
            <a:pPr algn="ctr"/>
            <a:r>
              <a:rPr lang="en-GB" sz="8000" dirty="0">
                <a:solidFill>
                  <a:srgbClr val="A50021"/>
                </a:solidFill>
              </a:rPr>
              <a:t>Why is this important?</a:t>
            </a:r>
          </a:p>
        </p:txBody>
      </p:sp>
      <p:pic>
        <p:nvPicPr>
          <p:cNvPr id="7" name="Picture 6"/>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0" y="5584874"/>
            <a:ext cx="903415" cy="1358000"/>
          </a:xfrm>
          <a:prstGeom prst="rect">
            <a:avLst/>
          </a:prstGeom>
        </p:spPr>
      </p:pic>
      <p:sp>
        <p:nvSpPr>
          <p:cNvPr id="4" name="Rectangle 3">
            <a:extLst>
              <a:ext uri="{FF2B5EF4-FFF2-40B4-BE49-F238E27FC236}">
                <a16:creationId xmlns:a16="http://schemas.microsoft.com/office/drawing/2014/main" id="{53172630-FB34-4D15-8770-C6A57A5FFD92}"/>
              </a:ext>
            </a:extLst>
          </p:cNvPr>
          <p:cNvSpPr/>
          <p:nvPr/>
        </p:nvSpPr>
        <p:spPr>
          <a:xfrm>
            <a:off x="239360" y="399482"/>
            <a:ext cx="12006214" cy="2308324"/>
          </a:xfrm>
          <a:prstGeom prst="rect">
            <a:avLst/>
          </a:prstGeom>
        </p:spPr>
        <p:txBody>
          <a:bodyPr wrap="square">
            <a:spAutoFit/>
          </a:bodyPr>
          <a:lstStyle/>
          <a:p>
            <a:pPr algn="ctr"/>
            <a:endParaRPr lang="en-GB" sz="3600" dirty="0">
              <a:solidFill>
                <a:srgbClr val="FFC000"/>
              </a:solidFill>
            </a:endParaRPr>
          </a:p>
          <a:p>
            <a:pPr algn="ctr"/>
            <a:endParaRPr lang="en-GB" sz="3600" dirty="0">
              <a:solidFill>
                <a:schemeClr val="bg1"/>
              </a:solidFill>
            </a:endParaRPr>
          </a:p>
          <a:p>
            <a:endParaRPr lang="en-GB" sz="3600" dirty="0">
              <a:solidFill>
                <a:schemeClr val="bg1"/>
              </a:solidFill>
              <a:latin typeface="Calibri Light" panose="020F0302020204030204" pitchFamily="34" charset="0"/>
            </a:endParaRPr>
          </a:p>
          <a:p>
            <a:r>
              <a:rPr lang="en-GB" sz="3600" dirty="0">
                <a:solidFill>
                  <a:schemeClr val="bg1"/>
                </a:solidFill>
                <a:latin typeface="Calibri Light" panose="020F0302020204030204" pitchFamily="34" charset="0"/>
              </a:rPr>
              <a:t> </a:t>
            </a:r>
          </a:p>
        </p:txBody>
      </p:sp>
      <p:pic>
        <p:nvPicPr>
          <p:cNvPr id="9" name="Picture 8">
            <a:extLst>
              <a:ext uri="{FF2B5EF4-FFF2-40B4-BE49-F238E27FC236}">
                <a16:creationId xmlns:a16="http://schemas.microsoft.com/office/drawing/2014/main" id="{BD96750A-8396-4CDF-9DFA-138CF8FB3AFB}"/>
              </a:ext>
            </a:extLst>
          </p:cNvPr>
          <p:cNvPicPr>
            <a:picLocks noChangeAspect="1"/>
          </p:cNvPicPr>
          <p:nvPr/>
        </p:nvPicPr>
        <p:blipFill rotWithShape="1">
          <a:blip r:embed="rId4"/>
          <a:srcRect l="2311"/>
          <a:stretch/>
        </p:blipFill>
        <p:spPr>
          <a:xfrm>
            <a:off x="903415" y="1279911"/>
            <a:ext cx="3307287" cy="3385531"/>
          </a:xfrm>
          <a:prstGeom prst="rect">
            <a:avLst/>
          </a:prstGeom>
          <a:ln>
            <a:noFill/>
          </a:ln>
          <a:effectLst>
            <a:outerShdw blurRad="292100" dist="139700" dir="2700000" algn="tl" rotWithShape="0">
              <a:srgbClr val="333333">
                <a:alpha val="65000"/>
              </a:srgbClr>
            </a:outerShdw>
          </a:effectLst>
        </p:spPr>
      </p:pic>
      <p:sp>
        <p:nvSpPr>
          <p:cNvPr id="2" name="Speech Bubble: Oval 1">
            <a:extLst>
              <a:ext uri="{FF2B5EF4-FFF2-40B4-BE49-F238E27FC236}">
                <a16:creationId xmlns:a16="http://schemas.microsoft.com/office/drawing/2014/main" id="{214F5519-39EA-468E-8F6C-89A827E75A3D}"/>
              </a:ext>
            </a:extLst>
          </p:cNvPr>
          <p:cNvSpPr/>
          <p:nvPr/>
        </p:nvSpPr>
        <p:spPr>
          <a:xfrm>
            <a:off x="5276538" y="566503"/>
            <a:ext cx="6565692" cy="4317167"/>
          </a:xfrm>
          <a:prstGeom prst="wedgeEllipseCallout">
            <a:avLst>
              <a:gd name="adj1" fmla="val -61472"/>
              <a:gd name="adj2" fmla="val 32291"/>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4000" b="1" dirty="0"/>
              <a:t>Pilgrims of Hope: </a:t>
            </a:r>
          </a:p>
          <a:p>
            <a:pPr algn="ctr"/>
            <a:r>
              <a:rPr lang="en-GB" sz="4000" b="1" dirty="0"/>
              <a:t>Our Journey Together Towards Racial Justice.</a:t>
            </a:r>
            <a:endParaRPr lang="en-GB" b="1" dirty="0"/>
          </a:p>
        </p:txBody>
      </p:sp>
    </p:spTree>
    <p:extLst>
      <p:ext uri="{BB962C8B-B14F-4D97-AF65-F5344CB8AC3E}">
        <p14:creationId xmlns:p14="http://schemas.microsoft.com/office/powerpoint/2010/main" val="11548602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008080"/>
        </a:solidFill>
        <a:effectLst/>
      </p:bgPr>
    </p:bg>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53172630-FB34-4D15-8770-C6A57A5FFD92}"/>
              </a:ext>
            </a:extLst>
          </p:cNvPr>
          <p:cNvSpPr/>
          <p:nvPr/>
        </p:nvSpPr>
        <p:spPr>
          <a:xfrm>
            <a:off x="239360" y="399482"/>
            <a:ext cx="12006214" cy="2308324"/>
          </a:xfrm>
          <a:prstGeom prst="rect">
            <a:avLst/>
          </a:prstGeom>
        </p:spPr>
        <p:txBody>
          <a:bodyPr wrap="square">
            <a:spAutoFit/>
          </a:bodyPr>
          <a:lstStyle/>
          <a:p>
            <a:pPr algn="ctr"/>
            <a:endParaRPr lang="en-GB" sz="3600" dirty="0">
              <a:solidFill>
                <a:srgbClr val="FFC000"/>
              </a:solidFill>
            </a:endParaRPr>
          </a:p>
          <a:p>
            <a:pPr algn="ctr"/>
            <a:endParaRPr lang="en-GB" sz="3600" dirty="0">
              <a:solidFill>
                <a:schemeClr val="bg1"/>
              </a:solidFill>
            </a:endParaRPr>
          </a:p>
          <a:p>
            <a:endParaRPr lang="en-GB" sz="3600" dirty="0">
              <a:solidFill>
                <a:schemeClr val="bg1"/>
              </a:solidFill>
              <a:latin typeface="Calibri Light" panose="020F0302020204030204" pitchFamily="34" charset="0"/>
            </a:endParaRPr>
          </a:p>
          <a:p>
            <a:r>
              <a:rPr lang="en-GB" sz="3600" dirty="0">
                <a:solidFill>
                  <a:schemeClr val="bg1"/>
                </a:solidFill>
                <a:latin typeface="Calibri Light" panose="020F0302020204030204" pitchFamily="34" charset="0"/>
              </a:rPr>
              <a:t> </a:t>
            </a:r>
          </a:p>
        </p:txBody>
      </p:sp>
      <p:sp>
        <p:nvSpPr>
          <p:cNvPr id="10" name="Rectangle 9">
            <a:extLst>
              <a:ext uri="{FF2B5EF4-FFF2-40B4-BE49-F238E27FC236}">
                <a16:creationId xmlns:a16="http://schemas.microsoft.com/office/drawing/2014/main" id="{6ECD0517-6F71-45D8-8CC5-47D8BFCE08E1}"/>
              </a:ext>
            </a:extLst>
          </p:cNvPr>
          <p:cNvSpPr/>
          <p:nvPr/>
        </p:nvSpPr>
        <p:spPr>
          <a:xfrm>
            <a:off x="239360" y="224791"/>
            <a:ext cx="11759951" cy="1015663"/>
          </a:xfrm>
          <a:prstGeom prst="rect">
            <a:avLst/>
          </a:prstGeom>
        </p:spPr>
        <p:txBody>
          <a:bodyPr wrap="none">
            <a:spAutoFit/>
          </a:bodyPr>
          <a:lstStyle/>
          <a:p>
            <a:r>
              <a:rPr lang="en-GB" sz="6000" b="1" dirty="0">
                <a:solidFill>
                  <a:schemeClr val="bg1"/>
                </a:solidFill>
              </a:rPr>
              <a:t>Video from Bishop Paul </a:t>
            </a:r>
            <a:r>
              <a:rPr lang="en-GB" sz="6000" b="1" dirty="0" err="1">
                <a:solidFill>
                  <a:schemeClr val="bg1"/>
                </a:solidFill>
              </a:rPr>
              <a:t>McAleenan</a:t>
            </a:r>
            <a:endParaRPr lang="en-GB" sz="1200" b="1" dirty="0">
              <a:solidFill>
                <a:schemeClr val="bg1"/>
              </a:solidFill>
            </a:endParaRPr>
          </a:p>
        </p:txBody>
      </p:sp>
      <p:pic>
        <p:nvPicPr>
          <p:cNvPr id="3" name="Picture 2" descr="A person in a black suit holding a book&#10;&#10;Description automatically generated">
            <a:extLst>
              <a:ext uri="{FF2B5EF4-FFF2-40B4-BE49-F238E27FC236}">
                <a16:creationId xmlns:a16="http://schemas.microsoft.com/office/drawing/2014/main" id="{319C2F54-6F12-46C4-FD01-ADC143E3965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048000" y="1553644"/>
            <a:ext cx="6083616" cy="3433321"/>
          </a:xfrm>
          <a:prstGeom prst="rect">
            <a:avLst/>
          </a:prstGeom>
        </p:spPr>
      </p:pic>
      <p:sp>
        <p:nvSpPr>
          <p:cNvPr id="5" name="TextBox 4">
            <a:extLst>
              <a:ext uri="{FF2B5EF4-FFF2-40B4-BE49-F238E27FC236}">
                <a16:creationId xmlns:a16="http://schemas.microsoft.com/office/drawing/2014/main" id="{A18F92EB-FE69-D28B-73B0-97067C0F172F}"/>
              </a:ext>
            </a:extLst>
          </p:cNvPr>
          <p:cNvSpPr txBox="1"/>
          <p:nvPr/>
        </p:nvSpPr>
        <p:spPr>
          <a:xfrm>
            <a:off x="3048000" y="5158854"/>
            <a:ext cx="6086355" cy="830997"/>
          </a:xfrm>
          <a:prstGeom prst="rect">
            <a:avLst/>
          </a:prstGeom>
          <a:noFill/>
        </p:spPr>
        <p:txBody>
          <a:bodyPr wrap="square" lIns="91440" tIns="45720" rIns="91440" bIns="45720" rtlCol="0" anchor="t">
            <a:spAutoFit/>
          </a:bodyPr>
          <a:lstStyle/>
          <a:p>
            <a:r>
              <a:rPr lang="en-GB" sz="2400" dirty="0">
                <a:solidFill>
                  <a:schemeClr val="bg1"/>
                </a:solidFill>
                <a:hlinkClick r:id="rId4">
                  <a:extLst>
                    <a:ext uri="{A12FA001-AC4F-418D-AE19-62706E023703}">
                      <ahyp:hlinkClr xmlns:ahyp="http://schemas.microsoft.com/office/drawing/2018/hyperlinkcolor" val="tx"/>
                    </a:ext>
                  </a:extLst>
                </a:hlinkClick>
              </a:rPr>
              <a:t>Bishop McAleenan's message for</a:t>
            </a:r>
            <a:br>
              <a:rPr lang="en-GB" sz="2400" dirty="0">
                <a:hlinkClick r:id="rId4">
                  <a:extLst>
                    <a:ext uri="{A12FA001-AC4F-418D-AE19-62706E023703}">
                      <ahyp:hlinkClr xmlns:ahyp="http://schemas.microsoft.com/office/drawing/2018/hyperlinkcolor" val="tx"/>
                    </a:ext>
                  </a:extLst>
                </a:hlinkClick>
              </a:rPr>
            </a:br>
            <a:r>
              <a:rPr lang="en-GB" sz="2400" dirty="0">
                <a:solidFill>
                  <a:schemeClr val="bg1"/>
                </a:solidFill>
                <a:hlinkClick r:id="rId4">
                  <a:extLst>
                    <a:ext uri="{A12FA001-AC4F-418D-AE19-62706E023703}">
                      <ahyp:hlinkClr xmlns:ahyp="http://schemas.microsoft.com/office/drawing/2018/hyperlinkcolor" val="tx"/>
                    </a:ext>
                  </a:extLst>
                </a:hlinkClick>
              </a:rPr>
              <a:t>Racial Justice Sunday 2025</a:t>
            </a:r>
            <a:endParaRPr lang="en-GB" sz="2000" dirty="0">
              <a:solidFill>
                <a:schemeClr val="bg1"/>
              </a:solidFill>
            </a:endParaRPr>
          </a:p>
        </p:txBody>
      </p:sp>
    </p:spTree>
    <p:extLst>
      <p:ext uri="{BB962C8B-B14F-4D97-AF65-F5344CB8AC3E}">
        <p14:creationId xmlns:p14="http://schemas.microsoft.com/office/powerpoint/2010/main" val="171725185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008080"/>
        </a:solidFill>
        <a:effectLst/>
      </p:bgPr>
    </p:bg>
    <p:spTree>
      <p:nvGrpSpPr>
        <p:cNvPr id="1" name=""/>
        <p:cNvGrpSpPr/>
        <p:nvPr/>
      </p:nvGrpSpPr>
      <p:grpSpPr>
        <a:xfrm>
          <a:off x="0" y="0"/>
          <a:ext cx="0" cy="0"/>
          <a:chOff x="0" y="0"/>
          <a:chExt cx="0" cy="0"/>
        </a:xfrm>
      </p:grpSpPr>
      <p:sp>
        <p:nvSpPr>
          <p:cNvPr id="8" name="TextBox 7"/>
          <p:cNvSpPr txBox="1"/>
          <p:nvPr/>
        </p:nvSpPr>
        <p:spPr>
          <a:xfrm>
            <a:off x="451707" y="5581455"/>
            <a:ext cx="12192000" cy="1569660"/>
          </a:xfrm>
          <a:prstGeom prst="rect">
            <a:avLst/>
          </a:prstGeom>
          <a:solidFill>
            <a:schemeClr val="bg1"/>
          </a:solidFill>
          <a:ln>
            <a:solidFill>
              <a:schemeClr val="bg1"/>
            </a:solidFill>
          </a:ln>
        </p:spPr>
        <p:txBody>
          <a:bodyPr wrap="square" lIns="91440" tIns="45720" rIns="91440" bIns="45720" rtlCol="0" anchor="t">
            <a:spAutoFit/>
          </a:bodyPr>
          <a:lstStyle/>
          <a:p>
            <a:pPr algn="ctr"/>
            <a:r>
              <a:rPr lang="en-GB" sz="4800" b="1" dirty="0">
                <a:solidFill>
                  <a:srgbClr val="A50021"/>
                </a:solidFill>
              </a:rPr>
              <a:t>What does it mean to be pilgrims of hope?</a:t>
            </a:r>
          </a:p>
          <a:p>
            <a:pPr algn="ctr"/>
            <a:endParaRPr lang="en-GB" sz="4800" dirty="0">
              <a:solidFill>
                <a:srgbClr val="FF0000"/>
              </a:solidFill>
            </a:endParaRPr>
          </a:p>
        </p:txBody>
      </p:sp>
      <p:pic>
        <p:nvPicPr>
          <p:cNvPr id="7" name="Picture 6"/>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0" y="5584874"/>
            <a:ext cx="903415" cy="1358000"/>
          </a:xfrm>
          <a:prstGeom prst="rect">
            <a:avLst/>
          </a:prstGeom>
        </p:spPr>
      </p:pic>
      <p:sp>
        <p:nvSpPr>
          <p:cNvPr id="4" name="Rectangle 3">
            <a:extLst>
              <a:ext uri="{FF2B5EF4-FFF2-40B4-BE49-F238E27FC236}">
                <a16:creationId xmlns:a16="http://schemas.microsoft.com/office/drawing/2014/main" id="{53172630-FB34-4D15-8770-C6A57A5FFD92}"/>
              </a:ext>
            </a:extLst>
          </p:cNvPr>
          <p:cNvSpPr/>
          <p:nvPr/>
        </p:nvSpPr>
        <p:spPr>
          <a:xfrm>
            <a:off x="239360" y="399482"/>
            <a:ext cx="12006214" cy="2308324"/>
          </a:xfrm>
          <a:prstGeom prst="rect">
            <a:avLst/>
          </a:prstGeom>
        </p:spPr>
        <p:txBody>
          <a:bodyPr wrap="square">
            <a:spAutoFit/>
          </a:bodyPr>
          <a:lstStyle/>
          <a:p>
            <a:pPr algn="ctr"/>
            <a:endParaRPr lang="en-GB" sz="3600" dirty="0">
              <a:solidFill>
                <a:srgbClr val="FFC000"/>
              </a:solidFill>
            </a:endParaRPr>
          </a:p>
          <a:p>
            <a:pPr algn="ctr"/>
            <a:endParaRPr lang="en-GB" sz="3600" dirty="0">
              <a:solidFill>
                <a:schemeClr val="bg1"/>
              </a:solidFill>
            </a:endParaRPr>
          </a:p>
          <a:p>
            <a:endParaRPr lang="en-GB" sz="3600" dirty="0">
              <a:solidFill>
                <a:schemeClr val="bg1"/>
              </a:solidFill>
              <a:latin typeface="Calibri Light" panose="020F0302020204030204" pitchFamily="34" charset="0"/>
            </a:endParaRPr>
          </a:p>
          <a:p>
            <a:r>
              <a:rPr lang="en-GB" sz="3600" dirty="0">
                <a:solidFill>
                  <a:schemeClr val="bg1"/>
                </a:solidFill>
                <a:latin typeface="Calibri Light" panose="020F0302020204030204" pitchFamily="34" charset="0"/>
              </a:rPr>
              <a:t> </a:t>
            </a:r>
          </a:p>
        </p:txBody>
      </p:sp>
      <p:pic>
        <p:nvPicPr>
          <p:cNvPr id="12" name="Picture 11">
            <a:extLst>
              <a:ext uri="{FF2B5EF4-FFF2-40B4-BE49-F238E27FC236}">
                <a16:creationId xmlns:a16="http://schemas.microsoft.com/office/drawing/2014/main" id="{C2460D48-CE13-45AF-A369-554A75C943AE}"/>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l="12841" r="31911"/>
          <a:stretch/>
        </p:blipFill>
        <p:spPr>
          <a:xfrm>
            <a:off x="8398836" y="7888"/>
            <a:ext cx="3907423" cy="5573567"/>
          </a:xfrm>
          <a:prstGeom prst="rect">
            <a:avLst/>
          </a:prstGeom>
        </p:spPr>
      </p:pic>
      <p:sp>
        <p:nvSpPr>
          <p:cNvPr id="13" name="Rectangle 12">
            <a:extLst>
              <a:ext uri="{FF2B5EF4-FFF2-40B4-BE49-F238E27FC236}">
                <a16:creationId xmlns:a16="http://schemas.microsoft.com/office/drawing/2014/main" id="{B67E56A3-B3FA-4748-8D69-A9013672A6E7}"/>
              </a:ext>
            </a:extLst>
          </p:cNvPr>
          <p:cNvSpPr/>
          <p:nvPr/>
        </p:nvSpPr>
        <p:spPr>
          <a:xfrm>
            <a:off x="-179375" y="237930"/>
            <a:ext cx="8436239" cy="1600438"/>
          </a:xfrm>
          <a:prstGeom prst="rect">
            <a:avLst/>
          </a:prstGeom>
        </p:spPr>
        <p:txBody>
          <a:bodyPr wrap="square">
            <a:spAutoFit/>
          </a:bodyPr>
          <a:lstStyle/>
          <a:p>
            <a:endParaRPr lang="en-GB" dirty="0"/>
          </a:p>
          <a:p>
            <a:pPr marL="1143000" lvl="1" indent="-685800">
              <a:buFont typeface="Arial" panose="020B0604020202020204" pitchFamily="34" charset="0"/>
              <a:buChar char="•"/>
            </a:pPr>
            <a:r>
              <a:rPr lang="en-GB" sz="4000" dirty="0">
                <a:solidFill>
                  <a:schemeClr val="bg1"/>
                </a:solidFill>
              </a:rPr>
              <a:t>Move forward with </a:t>
            </a:r>
            <a:r>
              <a:rPr lang="en-GB" sz="4000" dirty="0">
                <a:solidFill>
                  <a:srgbClr val="A50021"/>
                </a:solidFill>
              </a:rPr>
              <a:t>faith</a:t>
            </a:r>
            <a:r>
              <a:rPr lang="en-GB" sz="4000" dirty="0">
                <a:solidFill>
                  <a:schemeClr val="bg1"/>
                </a:solidFill>
              </a:rPr>
              <a:t> and </a:t>
            </a:r>
            <a:r>
              <a:rPr lang="en-GB" sz="4000" dirty="0">
                <a:solidFill>
                  <a:srgbClr val="A50021"/>
                </a:solidFill>
              </a:rPr>
              <a:t>courage</a:t>
            </a:r>
            <a:r>
              <a:rPr lang="en-GB" sz="4000" dirty="0">
                <a:solidFill>
                  <a:schemeClr val="bg1"/>
                </a:solidFill>
              </a:rPr>
              <a:t>, even in difficult times.</a:t>
            </a:r>
          </a:p>
        </p:txBody>
      </p:sp>
      <p:sp>
        <p:nvSpPr>
          <p:cNvPr id="3" name="Rectangle 2">
            <a:extLst>
              <a:ext uri="{FF2B5EF4-FFF2-40B4-BE49-F238E27FC236}">
                <a16:creationId xmlns:a16="http://schemas.microsoft.com/office/drawing/2014/main" id="{1B604D68-4B64-422C-A14F-B8EE7CA8209F}"/>
              </a:ext>
            </a:extLst>
          </p:cNvPr>
          <p:cNvSpPr/>
          <p:nvPr/>
        </p:nvSpPr>
        <p:spPr>
          <a:xfrm>
            <a:off x="-246771" y="1553644"/>
            <a:ext cx="8436239" cy="1938992"/>
          </a:xfrm>
          <a:prstGeom prst="rect">
            <a:avLst/>
          </a:prstGeom>
        </p:spPr>
        <p:txBody>
          <a:bodyPr wrap="square" lIns="91440" tIns="45720" rIns="91440" bIns="45720" anchor="t">
            <a:spAutoFit/>
          </a:bodyPr>
          <a:lstStyle/>
          <a:p>
            <a:pPr marL="1143000" lvl="1" indent="-685800">
              <a:buFont typeface="Arial" panose="020B0604020202020204" pitchFamily="34" charset="0"/>
              <a:buChar char="•"/>
            </a:pPr>
            <a:endParaRPr lang="en-GB" sz="4000" dirty="0"/>
          </a:p>
          <a:p>
            <a:pPr marL="1143000" lvl="1" indent="-685800">
              <a:buFont typeface="Arial" panose="020B0604020202020204" pitchFamily="34" charset="0"/>
              <a:buChar char="•"/>
            </a:pPr>
            <a:r>
              <a:rPr lang="en-GB" sz="4000" dirty="0">
                <a:solidFill>
                  <a:schemeClr val="bg1"/>
                </a:solidFill>
              </a:rPr>
              <a:t>Work together as a </a:t>
            </a:r>
            <a:r>
              <a:rPr lang="en-GB" sz="4000" dirty="0">
                <a:solidFill>
                  <a:srgbClr val="A50021"/>
                </a:solidFill>
              </a:rPr>
              <a:t>community</a:t>
            </a:r>
            <a:r>
              <a:rPr lang="en-GB" sz="4000" dirty="0">
                <a:solidFill>
                  <a:schemeClr val="bg1"/>
                </a:solidFill>
              </a:rPr>
              <a:t>.</a:t>
            </a:r>
          </a:p>
          <a:p>
            <a:pPr lvl="1"/>
            <a:endParaRPr lang="en-GB" sz="4000" dirty="0"/>
          </a:p>
        </p:txBody>
      </p:sp>
      <p:sp>
        <p:nvSpPr>
          <p:cNvPr id="5" name="Rectangle 4">
            <a:extLst>
              <a:ext uri="{FF2B5EF4-FFF2-40B4-BE49-F238E27FC236}">
                <a16:creationId xmlns:a16="http://schemas.microsoft.com/office/drawing/2014/main" id="{1CAD2FA7-F527-40B7-87F3-AD506BCFAA0C}"/>
              </a:ext>
            </a:extLst>
          </p:cNvPr>
          <p:cNvSpPr/>
          <p:nvPr/>
        </p:nvSpPr>
        <p:spPr>
          <a:xfrm>
            <a:off x="-246771" y="3186377"/>
            <a:ext cx="8049211" cy="1938992"/>
          </a:xfrm>
          <a:prstGeom prst="rect">
            <a:avLst/>
          </a:prstGeom>
        </p:spPr>
        <p:txBody>
          <a:bodyPr wrap="square">
            <a:spAutoFit/>
          </a:bodyPr>
          <a:lstStyle/>
          <a:p>
            <a:pPr marL="1143000" lvl="1" indent="-685800">
              <a:buFont typeface="Arial" panose="020B0604020202020204" pitchFamily="34" charset="0"/>
              <a:buChar char="•"/>
            </a:pPr>
            <a:r>
              <a:rPr lang="en-GB" sz="4000" dirty="0">
                <a:solidFill>
                  <a:schemeClr val="bg1"/>
                </a:solidFill>
              </a:rPr>
              <a:t>Keep their eyes on the goal: </a:t>
            </a:r>
            <a:r>
              <a:rPr lang="en-GB" sz="4000" dirty="0">
                <a:solidFill>
                  <a:srgbClr val="A50021"/>
                </a:solidFill>
              </a:rPr>
              <a:t>justice, equality,</a:t>
            </a:r>
            <a:r>
              <a:rPr lang="en-GB" sz="4000" dirty="0">
                <a:solidFill>
                  <a:schemeClr val="bg1"/>
                </a:solidFill>
              </a:rPr>
              <a:t> and </a:t>
            </a:r>
            <a:r>
              <a:rPr lang="en-GB" sz="4000" dirty="0">
                <a:solidFill>
                  <a:srgbClr val="A50021"/>
                </a:solidFill>
              </a:rPr>
              <a:t>love</a:t>
            </a:r>
            <a:r>
              <a:rPr lang="en-GB" sz="4000" dirty="0">
                <a:solidFill>
                  <a:schemeClr val="bg1"/>
                </a:solidFill>
              </a:rPr>
              <a:t> for all.</a:t>
            </a:r>
          </a:p>
        </p:txBody>
      </p:sp>
    </p:spTree>
    <p:extLst>
      <p:ext uri="{BB962C8B-B14F-4D97-AF65-F5344CB8AC3E}">
        <p14:creationId xmlns:p14="http://schemas.microsoft.com/office/powerpoint/2010/main" val="5676188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P spid="3" grpId="0"/>
      <p:bldP spid="5" grpId="0"/>
    </p:bldLst>
  </p:timing>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008080"/>
        </a:solidFill>
        <a:effectLst/>
      </p:bgPr>
    </p:bg>
    <p:spTree>
      <p:nvGrpSpPr>
        <p:cNvPr id="1" name=""/>
        <p:cNvGrpSpPr/>
        <p:nvPr/>
      </p:nvGrpSpPr>
      <p:grpSpPr>
        <a:xfrm>
          <a:off x="0" y="0"/>
          <a:ext cx="0" cy="0"/>
          <a:chOff x="0" y="0"/>
          <a:chExt cx="0" cy="0"/>
        </a:xfrm>
      </p:grpSpPr>
      <p:sp>
        <p:nvSpPr>
          <p:cNvPr id="8" name="TextBox 7"/>
          <p:cNvSpPr txBox="1"/>
          <p:nvPr/>
        </p:nvSpPr>
        <p:spPr>
          <a:xfrm>
            <a:off x="614597" y="5581455"/>
            <a:ext cx="12192000" cy="1323439"/>
          </a:xfrm>
          <a:prstGeom prst="rect">
            <a:avLst/>
          </a:prstGeom>
          <a:solidFill>
            <a:schemeClr val="bg1"/>
          </a:solidFill>
          <a:ln>
            <a:solidFill>
              <a:schemeClr val="bg1"/>
            </a:solidFill>
          </a:ln>
        </p:spPr>
        <p:txBody>
          <a:bodyPr wrap="square" rtlCol="0">
            <a:spAutoFit/>
          </a:bodyPr>
          <a:lstStyle/>
          <a:p>
            <a:pPr algn="ctr"/>
            <a:r>
              <a:rPr lang="en-GB" sz="8000" dirty="0">
                <a:solidFill>
                  <a:srgbClr val="A50021"/>
                </a:solidFill>
              </a:rPr>
              <a:t>Silent Reflection</a:t>
            </a:r>
          </a:p>
        </p:txBody>
      </p:sp>
      <p:pic>
        <p:nvPicPr>
          <p:cNvPr id="7" name="Picture 6"/>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0" y="5584874"/>
            <a:ext cx="903415" cy="1358000"/>
          </a:xfrm>
          <a:prstGeom prst="rect">
            <a:avLst/>
          </a:prstGeom>
        </p:spPr>
      </p:pic>
      <p:sp>
        <p:nvSpPr>
          <p:cNvPr id="4" name="Rectangle 3">
            <a:extLst>
              <a:ext uri="{FF2B5EF4-FFF2-40B4-BE49-F238E27FC236}">
                <a16:creationId xmlns:a16="http://schemas.microsoft.com/office/drawing/2014/main" id="{53172630-FB34-4D15-8770-C6A57A5FFD92}"/>
              </a:ext>
            </a:extLst>
          </p:cNvPr>
          <p:cNvSpPr/>
          <p:nvPr/>
        </p:nvSpPr>
        <p:spPr>
          <a:xfrm>
            <a:off x="239360" y="399482"/>
            <a:ext cx="12006214" cy="2308324"/>
          </a:xfrm>
          <a:prstGeom prst="rect">
            <a:avLst/>
          </a:prstGeom>
        </p:spPr>
        <p:txBody>
          <a:bodyPr wrap="square">
            <a:spAutoFit/>
          </a:bodyPr>
          <a:lstStyle/>
          <a:p>
            <a:pPr algn="ctr"/>
            <a:endParaRPr lang="en-GB" sz="3600" dirty="0">
              <a:solidFill>
                <a:srgbClr val="FFC000"/>
              </a:solidFill>
            </a:endParaRPr>
          </a:p>
          <a:p>
            <a:pPr algn="ctr"/>
            <a:endParaRPr lang="en-GB" sz="3600" dirty="0">
              <a:solidFill>
                <a:schemeClr val="bg1"/>
              </a:solidFill>
            </a:endParaRPr>
          </a:p>
          <a:p>
            <a:endParaRPr lang="en-GB" sz="3600" dirty="0">
              <a:solidFill>
                <a:schemeClr val="bg1"/>
              </a:solidFill>
              <a:latin typeface="Calibri Light" panose="020F0302020204030204" pitchFamily="34" charset="0"/>
            </a:endParaRPr>
          </a:p>
          <a:p>
            <a:r>
              <a:rPr lang="en-GB" sz="3600" dirty="0">
                <a:solidFill>
                  <a:schemeClr val="bg1"/>
                </a:solidFill>
                <a:latin typeface="Calibri Light" panose="020F0302020204030204" pitchFamily="34" charset="0"/>
              </a:rPr>
              <a:t> </a:t>
            </a:r>
          </a:p>
        </p:txBody>
      </p:sp>
      <p:sp>
        <p:nvSpPr>
          <p:cNvPr id="2" name="Rectangle 1">
            <a:extLst>
              <a:ext uri="{FF2B5EF4-FFF2-40B4-BE49-F238E27FC236}">
                <a16:creationId xmlns:a16="http://schemas.microsoft.com/office/drawing/2014/main" id="{74753312-A449-4209-8FA1-2401DBEC1A59}"/>
              </a:ext>
            </a:extLst>
          </p:cNvPr>
          <p:cNvSpPr/>
          <p:nvPr/>
        </p:nvSpPr>
        <p:spPr>
          <a:xfrm>
            <a:off x="225853" y="168649"/>
            <a:ext cx="11740293" cy="2308324"/>
          </a:xfrm>
          <a:prstGeom prst="rect">
            <a:avLst/>
          </a:prstGeom>
        </p:spPr>
        <p:txBody>
          <a:bodyPr wrap="square">
            <a:spAutoFit/>
          </a:bodyPr>
          <a:lstStyle/>
          <a:p>
            <a:endParaRPr lang="en-GB" sz="3600" dirty="0"/>
          </a:p>
          <a:p>
            <a:pPr marL="457200" indent="-457200">
              <a:buFont typeface="Arial" panose="020B0604020202020204" pitchFamily="34" charset="0"/>
              <a:buChar char="•"/>
            </a:pPr>
            <a:r>
              <a:rPr lang="en-GB" sz="3600" dirty="0">
                <a:solidFill>
                  <a:schemeClr val="bg1"/>
                </a:solidFill>
              </a:rPr>
              <a:t>Do I show love and respect to people from different backgrounds?</a:t>
            </a:r>
          </a:p>
          <a:p>
            <a:pPr marL="457200" indent="-457200">
              <a:buFont typeface="Arial" panose="020B0604020202020204" pitchFamily="34" charset="0"/>
              <a:buChar char="•"/>
            </a:pPr>
            <a:endParaRPr lang="en-GB" sz="3600" dirty="0">
              <a:solidFill>
                <a:schemeClr val="bg1"/>
              </a:solidFill>
            </a:endParaRPr>
          </a:p>
        </p:txBody>
      </p:sp>
      <p:sp>
        <p:nvSpPr>
          <p:cNvPr id="6" name="Rectangle 5">
            <a:extLst>
              <a:ext uri="{FF2B5EF4-FFF2-40B4-BE49-F238E27FC236}">
                <a16:creationId xmlns:a16="http://schemas.microsoft.com/office/drawing/2014/main" id="{7F80DF94-F0DA-42DE-B87F-A2A11BD4A1D4}"/>
              </a:ext>
            </a:extLst>
          </p:cNvPr>
          <p:cNvSpPr/>
          <p:nvPr/>
        </p:nvSpPr>
        <p:spPr>
          <a:xfrm>
            <a:off x="225853" y="2292308"/>
            <a:ext cx="11556416" cy="1200329"/>
          </a:xfrm>
          <a:prstGeom prst="rect">
            <a:avLst/>
          </a:prstGeom>
        </p:spPr>
        <p:txBody>
          <a:bodyPr wrap="square">
            <a:spAutoFit/>
          </a:bodyPr>
          <a:lstStyle/>
          <a:p>
            <a:pPr marL="457200" indent="-457200">
              <a:buFont typeface="Arial" panose="020B0604020202020204" pitchFamily="34" charset="0"/>
              <a:buChar char="•"/>
            </a:pPr>
            <a:r>
              <a:rPr lang="en-GB" sz="3600" dirty="0">
                <a:solidFill>
                  <a:schemeClr val="bg1"/>
                </a:solidFill>
                <a:latin typeface="+mj-lt"/>
              </a:rPr>
              <a:t>Are there times when I have stayed silent about unfair treatment instead of speaking up?</a:t>
            </a:r>
          </a:p>
        </p:txBody>
      </p:sp>
      <p:sp>
        <p:nvSpPr>
          <p:cNvPr id="12" name="Rectangle 11">
            <a:extLst>
              <a:ext uri="{FF2B5EF4-FFF2-40B4-BE49-F238E27FC236}">
                <a16:creationId xmlns:a16="http://schemas.microsoft.com/office/drawing/2014/main" id="{AD142E2C-8471-40AA-8781-C8F86811A5AB}"/>
              </a:ext>
            </a:extLst>
          </p:cNvPr>
          <p:cNvSpPr/>
          <p:nvPr/>
        </p:nvSpPr>
        <p:spPr>
          <a:xfrm>
            <a:off x="239360" y="3889005"/>
            <a:ext cx="11123184" cy="1200329"/>
          </a:xfrm>
          <a:prstGeom prst="rect">
            <a:avLst/>
          </a:prstGeom>
        </p:spPr>
        <p:txBody>
          <a:bodyPr wrap="square">
            <a:spAutoFit/>
          </a:bodyPr>
          <a:lstStyle/>
          <a:p>
            <a:pPr marL="457200" indent="-457200">
              <a:buFont typeface="Arial" panose="020B0604020202020204" pitchFamily="34" charset="0"/>
              <a:buChar char="•"/>
            </a:pPr>
            <a:r>
              <a:rPr lang="en-GB" sz="3600" dirty="0">
                <a:solidFill>
                  <a:schemeClr val="bg1"/>
                </a:solidFill>
              </a:rPr>
              <a:t>What can I do to make our school community a place of kindness and fairness?</a:t>
            </a:r>
          </a:p>
        </p:txBody>
      </p:sp>
    </p:spTree>
    <p:extLst>
      <p:ext uri="{BB962C8B-B14F-4D97-AF65-F5344CB8AC3E}">
        <p14:creationId xmlns:p14="http://schemas.microsoft.com/office/powerpoint/2010/main" val="1808324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6"/>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6" grpId="0"/>
      <p:bldP spid="12" grpId="0"/>
    </p:bldLst>
  </p:timing>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008080"/>
        </a:solidFill>
        <a:effectLst/>
      </p:bgPr>
    </p:bg>
    <p:spTree>
      <p:nvGrpSpPr>
        <p:cNvPr id="1" name=""/>
        <p:cNvGrpSpPr/>
        <p:nvPr/>
      </p:nvGrpSpPr>
      <p:grpSpPr>
        <a:xfrm>
          <a:off x="0" y="0"/>
          <a:ext cx="0" cy="0"/>
          <a:chOff x="0" y="0"/>
          <a:chExt cx="0" cy="0"/>
        </a:xfrm>
      </p:grpSpPr>
      <p:sp>
        <p:nvSpPr>
          <p:cNvPr id="8" name="TextBox 7"/>
          <p:cNvSpPr txBox="1"/>
          <p:nvPr/>
        </p:nvSpPr>
        <p:spPr>
          <a:xfrm>
            <a:off x="0" y="5584874"/>
            <a:ext cx="12192000" cy="1323439"/>
          </a:xfrm>
          <a:prstGeom prst="rect">
            <a:avLst/>
          </a:prstGeom>
          <a:solidFill>
            <a:schemeClr val="bg1"/>
          </a:solidFill>
          <a:ln>
            <a:solidFill>
              <a:schemeClr val="bg1"/>
            </a:solidFill>
          </a:ln>
        </p:spPr>
        <p:txBody>
          <a:bodyPr wrap="square" rtlCol="0">
            <a:spAutoFit/>
          </a:bodyPr>
          <a:lstStyle/>
          <a:p>
            <a:pPr algn="ctr"/>
            <a:r>
              <a:rPr lang="en-GB" sz="8000" dirty="0">
                <a:solidFill>
                  <a:srgbClr val="A50021"/>
                </a:solidFill>
              </a:rPr>
              <a:t>What did Jesus say?</a:t>
            </a:r>
          </a:p>
        </p:txBody>
      </p:sp>
      <p:pic>
        <p:nvPicPr>
          <p:cNvPr id="7" name="Picture 6"/>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0" y="5584874"/>
            <a:ext cx="903415" cy="1358000"/>
          </a:xfrm>
          <a:prstGeom prst="rect">
            <a:avLst/>
          </a:prstGeom>
        </p:spPr>
      </p:pic>
      <p:sp>
        <p:nvSpPr>
          <p:cNvPr id="4" name="Rectangle 3">
            <a:extLst>
              <a:ext uri="{FF2B5EF4-FFF2-40B4-BE49-F238E27FC236}">
                <a16:creationId xmlns:a16="http://schemas.microsoft.com/office/drawing/2014/main" id="{53172630-FB34-4D15-8770-C6A57A5FFD92}"/>
              </a:ext>
            </a:extLst>
          </p:cNvPr>
          <p:cNvSpPr/>
          <p:nvPr/>
        </p:nvSpPr>
        <p:spPr>
          <a:xfrm>
            <a:off x="239360" y="399482"/>
            <a:ext cx="12006214" cy="2308324"/>
          </a:xfrm>
          <a:prstGeom prst="rect">
            <a:avLst/>
          </a:prstGeom>
        </p:spPr>
        <p:txBody>
          <a:bodyPr wrap="square">
            <a:spAutoFit/>
          </a:bodyPr>
          <a:lstStyle/>
          <a:p>
            <a:pPr algn="ctr"/>
            <a:endParaRPr lang="en-GB" sz="3600" dirty="0">
              <a:solidFill>
                <a:srgbClr val="FFC000"/>
              </a:solidFill>
            </a:endParaRPr>
          </a:p>
          <a:p>
            <a:pPr algn="ctr"/>
            <a:endParaRPr lang="en-GB" sz="3600" dirty="0">
              <a:solidFill>
                <a:schemeClr val="bg1"/>
              </a:solidFill>
            </a:endParaRPr>
          </a:p>
          <a:p>
            <a:endParaRPr lang="en-GB" sz="3600" dirty="0">
              <a:solidFill>
                <a:schemeClr val="bg1"/>
              </a:solidFill>
              <a:latin typeface="Calibri Light" panose="020F0302020204030204" pitchFamily="34" charset="0"/>
            </a:endParaRPr>
          </a:p>
          <a:p>
            <a:r>
              <a:rPr lang="en-GB" sz="3600" dirty="0">
                <a:solidFill>
                  <a:schemeClr val="bg1"/>
                </a:solidFill>
                <a:latin typeface="Calibri Light" panose="020F0302020204030204" pitchFamily="34" charset="0"/>
              </a:rPr>
              <a:t> </a:t>
            </a:r>
          </a:p>
        </p:txBody>
      </p:sp>
      <p:sp>
        <p:nvSpPr>
          <p:cNvPr id="10" name="Rectangle 9">
            <a:extLst>
              <a:ext uri="{FF2B5EF4-FFF2-40B4-BE49-F238E27FC236}">
                <a16:creationId xmlns:a16="http://schemas.microsoft.com/office/drawing/2014/main" id="{2FAF12FC-7D52-4E41-8DF4-70785E6F122F}"/>
              </a:ext>
            </a:extLst>
          </p:cNvPr>
          <p:cNvSpPr/>
          <p:nvPr/>
        </p:nvSpPr>
        <p:spPr>
          <a:xfrm>
            <a:off x="104931" y="2100690"/>
            <a:ext cx="9830865" cy="3077766"/>
          </a:xfrm>
          <a:prstGeom prst="rect">
            <a:avLst/>
          </a:prstGeom>
        </p:spPr>
        <p:txBody>
          <a:bodyPr wrap="square" lIns="91440" tIns="45720" rIns="91440" bIns="45720" anchor="t">
            <a:spAutoFit/>
          </a:bodyPr>
          <a:lstStyle/>
          <a:p>
            <a:endParaRPr lang="en-GB" dirty="0"/>
          </a:p>
          <a:p>
            <a:pPr lvl="1"/>
            <a:r>
              <a:rPr lang="en-GB" sz="6600" i="1" dirty="0">
                <a:solidFill>
                  <a:schemeClr val="bg1"/>
                </a:solidFill>
              </a:rPr>
              <a:t>"You shall love your neighbour as yourself"</a:t>
            </a:r>
            <a:r>
              <a:rPr lang="en-GB" sz="6600" dirty="0">
                <a:solidFill>
                  <a:schemeClr val="bg1"/>
                </a:solidFill>
              </a:rPr>
              <a:t> </a:t>
            </a:r>
          </a:p>
          <a:p>
            <a:pPr lvl="1"/>
            <a:r>
              <a:rPr lang="en-GB" sz="4400" dirty="0">
                <a:solidFill>
                  <a:schemeClr val="bg1"/>
                </a:solidFill>
              </a:rPr>
              <a:t>						(Matthew 22:39)</a:t>
            </a:r>
          </a:p>
        </p:txBody>
      </p:sp>
      <p:pic>
        <p:nvPicPr>
          <p:cNvPr id="11" name="Picture 10">
            <a:extLst>
              <a:ext uri="{FF2B5EF4-FFF2-40B4-BE49-F238E27FC236}">
                <a16:creationId xmlns:a16="http://schemas.microsoft.com/office/drawing/2014/main" id="{B358F4CB-10F1-4403-B37B-D26C4C34F942}"/>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l="33867" r="16148"/>
          <a:stretch/>
        </p:blipFill>
        <p:spPr>
          <a:xfrm>
            <a:off x="9227298" y="241697"/>
            <a:ext cx="2728074" cy="3638550"/>
          </a:xfrm>
          <a:prstGeom prst="rect">
            <a:avLst/>
          </a:prstGeom>
        </p:spPr>
      </p:pic>
    </p:spTree>
    <p:extLst>
      <p:ext uri="{BB962C8B-B14F-4D97-AF65-F5344CB8AC3E}">
        <p14:creationId xmlns:p14="http://schemas.microsoft.com/office/powerpoint/2010/main" val="320040835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0">
                                            <p:txEl>
                                              <p:pRg st="1" end="1"/>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0">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Box 7"/>
          <p:cNvSpPr txBox="1"/>
          <p:nvPr/>
        </p:nvSpPr>
        <p:spPr>
          <a:xfrm>
            <a:off x="0" y="5584874"/>
            <a:ext cx="12192000" cy="1323439"/>
          </a:xfrm>
          <a:prstGeom prst="rect">
            <a:avLst/>
          </a:prstGeom>
          <a:solidFill>
            <a:schemeClr val="bg1"/>
          </a:solidFill>
          <a:ln>
            <a:solidFill>
              <a:schemeClr val="bg1"/>
            </a:solidFill>
          </a:ln>
        </p:spPr>
        <p:txBody>
          <a:bodyPr wrap="square" rtlCol="0">
            <a:spAutoFit/>
          </a:bodyPr>
          <a:lstStyle/>
          <a:p>
            <a:pPr algn="ctr"/>
            <a:r>
              <a:rPr lang="en-GB" sz="8000" dirty="0">
                <a:solidFill>
                  <a:srgbClr val="C00000"/>
                </a:solidFill>
                <a:latin typeface="Candara" panose="020E0502030303020204" pitchFamily="34" charset="0"/>
              </a:rPr>
              <a:t>     </a:t>
            </a:r>
            <a:r>
              <a:rPr lang="en-GB" sz="8000" dirty="0">
                <a:solidFill>
                  <a:srgbClr val="C00000"/>
                </a:solidFill>
              </a:rPr>
              <a:t>Mission</a:t>
            </a:r>
          </a:p>
        </p:txBody>
      </p:sp>
      <p:sp>
        <p:nvSpPr>
          <p:cNvPr id="5" name="TextBox 4"/>
          <p:cNvSpPr txBox="1"/>
          <p:nvPr/>
        </p:nvSpPr>
        <p:spPr>
          <a:xfrm>
            <a:off x="-1" y="0"/>
            <a:ext cx="12191999" cy="2308324"/>
          </a:xfrm>
          <a:prstGeom prst="rect">
            <a:avLst/>
          </a:prstGeom>
          <a:noFill/>
        </p:spPr>
        <p:txBody>
          <a:bodyPr wrap="square" rtlCol="0">
            <a:spAutoFit/>
          </a:bodyPr>
          <a:lstStyle/>
          <a:p>
            <a:pPr algn="ctr"/>
            <a:r>
              <a:rPr lang="en-GB" sz="7200" dirty="0">
                <a:solidFill>
                  <a:schemeClr val="bg1"/>
                </a:solidFill>
                <a:latin typeface="Candara" panose="020E0502030303020204" pitchFamily="34" charset="0"/>
              </a:rPr>
              <a:t> </a:t>
            </a:r>
            <a:endParaRPr lang="en-GB" sz="4000" dirty="0">
              <a:solidFill>
                <a:schemeClr val="bg1"/>
              </a:solidFill>
              <a:latin typeface="+mj-lt"/>
            </a:endParaRPr>
          </a:p>
          <a:p>
            <a:endParaRPr lang="en-GB" sz="4000" dirty="0">
              <a:solidFill>
                <a:schemeClr val="bg1"/>
              </a:solidFill>
              <a:latin typeface="+mj-lt"/>
            </a:endParaRPr>
          </a:p>
          <a:p>
            <a:pPr marL="457200" indent="-457200">
              <a:buFont typeface="Arial" panose="020B0604020202020204" pitchFamily="34" charset="0"/>
              <a:buChar char="•"/>
            </a:pPr>
            <a:endParaRPr lang="en-GB" sz="3200" dirty="0">
              <a:solidFill>
                <a:schemeClr val="bg1"/>
              </a:solidFill>
              <a:latin typeface="+mj-lt"/>
            </a:endParaRPr>
          </a:p>
        </p:txBody>
      </p:sp>
      <p:pic>
        <p:nvPicPr>
          <p:cNvPr id="7" name="Picture 6"/>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0" y="5584874"/>
            <a:ext cx="903415" cy="1358000"/>
          </a:xfrm>
          <a:prstGeom prst="rect">
            <a:avLst/>
          </a:prstGeom>
        </p:spPr>
      </p:pic>
      <p:pic>
        <p:nvPicPr>
          <p:cNvPr id="7170" name="Picture 2" descr="Free Hands Team photo and picture">
            <a:extLst>
              <a:ext uri="{FF2B5EF4-FFF2-40B4-BE49-F238E27FC236}">
                <a16:creationId xmlns:a16="http://schemas.microsoft.com/office/drawing/2014/main" id="{200695E2-5AFD-469B-A307-80CB156A521B}"/>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6933" y="251955"/>
            <a:ext cx="4540017" cy="3405013"/>
          </a:xfrm>
          <a:prstGeom prst="rect">
            <a:avLst/>
          </a:prstGeom>
          <a:ln>
            <a:noFill/>
          </a:ln>
          <a:effectLst>
            <a:reflection blurRad="12700" stA="30000" endPos="30000" dist="5000" dir="5400000" sy="-100000" algn="bl" rotWithShape="0"/>
          </a:effectLst>
          <a:scene3d>
            <a:camera prst="perspectiveContrastingLeftFacing">
              <a:rot lat="300000" lon="19800000" rev="0"/>
            </a:camera>
            <a:lightRig rig="threePt" dir="t">
              <a:rot lat="0" lon="0" rev="2700000"/>
            </a:lightRig>
          </a:scene3d>
          <a:sp3d>
            <a:bevelT w="63500" h="50800"/>
          </a:sp3d>
          <a:extLst>
            <a:ext uri="{909E8E84-426E-40DD-AFC4-6F175D3DCCD1}">
              <a14:hiddenFill xmlns:a14="http://schemas.microsoft.com/office/drawing/2010/main">
                <a:solidFill>
                  <a:srgbClr val="FFFFFF"/>
                </a:solidFill>
              </a14:hiddenFill>
            </a:ext>
          </a:extLst>
        </p:spPr>
      </p:pic>
      <p:sp>
        <p:nvSpPr>
          <p:cNvPr id="4" name="Rectangle 3">
            <a:extLst>
              <a:ext uri="{FF2B5EF4-FFF2-40B4-BE49-F238E27FC236}">
                <a16:creationId xmlns:a16="http://schemas.microsoft.com/office/drawing/2014/main" id="{6C085F3E-8AA8-4E05-AF64-C37286CB0200}"/>
              </a:ext>
            </a:extLst>
          </p:cNvPr>
          <p:cNvSpPr/>
          <p:nvPr/>
        </p:nvSpPr>
        <p:spPr>
          <a:xfrm>
            <a:off x="4407108" y="87063"/>
            <a:ext cx="7438116" cy="5355312"/>
          </a:xfrm>
          <a:prstGeom prst="rect">
            <a:avLst/>
          </a:prstGeom>
        </p:spPr>
        <p:txBody>
          <a:bodyPr wrap="square">
            <a:spAutoFit/>
          </a:bodyPr>
          <a:lstStyle/>
          <a:p>
            <a:r>
              <a:rPr lang="en-GB" sz="3600" dirty="0">
                <a:solidFill>
                  <a:schemeClr val="bg1"/>
                </a:solidFill>
              </a:rPr>
              <a:t>As Pilgrims of Hope:</a:t>
            </a:r>
          </a:p>
          <a:p>
            <a:endParaRPr lang="en-GB" dirty="0">
              <a:solidFill>
                <a:schemeClr val="bg1"/>
              </a:solidFill>
            </a:endParaRPr>
          </a:p>
          <a:p>
            <a:pPr marL="571500" indent="-571500">
              <a:buFont typeface="Arial" panose="020B0604020202020204" pitchFamily="34" charset="0"/>
              <a:buChar char="•"/>
            </a:pPr>
            <a:r>
              <a:rPr lang="en-GB" sz="3600" dirty="0">
                <a:solidFill>
                  <a:schemeClr val="bg1"/>
                </a:solidFill>
              </a:rPr>
              <a:t>Speak out when you see someone being treated unfairly.</a:t>
            </a:r>
          </a:p>
          <a:p>
            <a:pPr marL="685800" indent="-685800">
              <a:buFont typeface="Arial" panose="020B0604020202020204" pitchFamily="34" charset="0"/>
              <a:buChar char="•"/>
            </a:pPr>
            <a:endParaRPr lang="en-GB" sz="3600" dirty="0">
              <a:solidFill>
                <a:schemeClr val="bg1"/>
              </a:solidFill>
            </a:endParaRPr>
          </a:p>
          <a:p>
            <a:pPr marL="685800" indent="-685800">
              <a:buFont typeface="Arial" panose="020B0604020202020204" pitchFamily="34" charset="0"/>
              <a:buChar char="•"/>
            </a:pPr>
            <a:r>
              <a:rPr lang="en-GB" sz="3600" dirty="0">
                <a:solidFill>
                  <a:schemeClr val="bg1"/>
                </a:solidFill>
              </a:rPr>
              <a:t>Be a friend to someone who feels left out or different.</a:t>
            </a:r>
          </a:p>
          <a:p>
            <a:pPr marL="685800" indent="-685800">
              <a:buFont typeface="Arial" panose="020B0604020202020204" pitchFamily="34" charset="0"/>
              <a:buChar char="•"/>
            </a:pPr>
            <a:endParaRPr lang="en-GB" sz="3600" dirty="0">
              <a:solidFill>
                <a:schemeClr val="bg1"/>
              </a:solidFill>
            </a:endParaRPr>
          </a:p>
          <a:p>
            <a:pPr marL="685800" indent="-685800">
              <a:buFont typeface="Arial" panose="020B0604020202020204" pitchFamily="34" charset="0"/>
              <a:buChar char="•"/>
            </a:pPr>
            <a:r>
              <a:rPr lang="en-GB" sz="3600" dirty="0">
                <a:solidFill>
                  <a:schemeClr val="bg1"/>
                </a:solidFill>
              </a:rPr>
              <a:t>Learn more about other cultures and traditions.</a:t>
            </a:r>
          </a:p>
        </p:txBody>
      </p:sp>
    </p:spTree>
    <p:extLst>
      <p:ext uri="{BB962C8B-B14F-4D97-AF65-F5344CB8AC3E}">
        <p14:creationId xmlns:p14="http://schemas.microsoft.com/office/powerpoint/2010/main" val="350945284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Box 7"/>
          <p:cNvSpPr txBox="1"/>
          <p:nvPr/>
        </p:nvSpPr>
        <p:spPr>
          <a:xfrm>
            <a:off x="0" y="5584874"/>
            <a:ext cx="12192000" cy="1323439"/>
          </a:xfrm>
          <a:prstGeom prst="rect">
            <a:avLst/>
          </a:prstGeom>
          <a:solidFill>
            <a:schemeClr val="bg1"/>
          </a:solidFill>
          <a:ln>
            <a:solidFill>
              <a:schemeClr val="bg1"/>
            </a:solidFill>
          </a:ln>
        </p:spPr>
        <p:txBody>
          <a:bodyPr wrap="square" rtlCol="0">
            <a:spAutoFit/>
          </a:bodyPr>
          <a:lstStyle/>
          <a:p>
            <a:pPr algn="ctr"/>
            <a:r>
              <a:rPr lang="en-GB" sz="8000" dirty="0">
                <a:solidFill>
                  <a:srgbClr val="009999"/>
                </a:solidFill>
                <a:latin typeface="Candara" panose="020E0502030303020204" pitchFamily="34" charset="0"/>
              </a:rPr>
              <a:t>     </a:t>
            </a:r>
            <a:r>
              <a:rPr lang="en-GB" sz="8000" dirty="0">
                <a:solidFill>
                  <a:srgbClr val="C00000"/>
                </a:solidFill>
              </a:rPr>
              <a:t>Closing Prayer</a:t>
            </a:r>
          </a:p>
        </p:txBody>
      </p:sp>
      <p:sp>
        <p:nvSpPr>
          <p:cNvPr id="5" name="TextBox 4"/>
          <p:cNvSpPr txBox="1"/>
          <p:nvPr/>
        </p:nvSpPr>
        <p:spPr>
          <a:xfrm>
            <a:off x="-1" y="0"/>
            <a:ext cx="12191999" cy="2308324"/>
          </a:xfrm>
          <a:prstGeom prst="rect">
            <a:avLst/>
          </a:prstGeom>
          <a:noFill/>
        </p:spPr>
        <p:txBody>
          <a:bodyPr wrap="square" rtlCol="0">
            <a:spAutoFit/>
          </a:bodyPr>
          <a:lstStyle/>
          <a:p>
            <a:pPr algn="ctr"/>
            <a:r>
              <a:rPr lang="en-GB" sz="7200" dirty="0">
                <a:solidFill>
                  <a:schemeClr val="bg1"/>
                </a:solidFill>
                <a:latin typeface="Candara" panose="020E0502030303020204" pitchFamily="34" charset="0"/>
              </a:rPr>
              <a:t> </a:t>
            </a:r>
            <a:endParaRPr lang="en-GB" sz="4000" dirty="0">
              <a:solidFill>
                <a:schemeClr val="bg1"/>
              </a:solidFill>
              <a:latin typeface="+mj-lt"/>
            </a:endParaRPr>
          </a:p>
          <a:p>
            <a:endParaRPr lang="en-GB" sz="4000" dirty="0">
              <a:solidFill>
                <a:schemeClr val="bg1"/>
              </a:solidFill>
              <a:latin typeface="+mj-lt"/>
            </a:endParaRPr>
          </a:p>
          <a:p>
            <a:pPr marL="457200" indent="-457200">
              <a:buFont typeface="Arial" panose="020B0604020202020204" pitchFamily="34" charset="0"/>
              <a:buChar char="•"/>
            </a:pPr>
            <a:endParaRPr lang="en-GB" sz="3200" dirty="0">
              <a:solidFill>
                <a:schemeClr val="bg1"/>
              </a:solidFill>
              <a:latin typeface="+mj-lt"/>
            </a:endParaRPr>
          </a:p>
        </p:txBody>
      </p:sp>
      <p:pic>
        <p:nvPicPr>
          <p:cNvPr id="7" name="Picture 6"/>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0" y="5584874"/>
            <a:ext cx="903415" cy="1358000"/>
          </a:xfrm>
          <a:prstGeom prst="rect">
            <a:avLst/>
          </a:prstGeom>
        </p:spPr>
      </p:pic>
      <p:pic>
        <p:nvPicPr>
          <p:cNvPr id="9" name="Picture 8">
            <a:extLst>
              <a:ext uri="{FF2B5EF4-FFF2-40B4-BE49-F238E27FC236}">
                <a16:creationId xmlns:a16="http://schemas.microsoft.com/office/drawing/2014/main" id="{76FD9DB4-BE1E-4866-B979-1657B2E072A8}"/>
              </a:ext>
            </a:extLst>
          </p:cNvPr>
          <p:cNvPicPr>
            <a:picLocks noChangeAspect="1"/>
          </p:cNvPicPr>
          <p:nvPr/>
        </p:nvPicPr>
        <p:blipFill>
          <a:blip r:embed="rId4"/>
          <a:stretch>
            <a:fillRect/>
          </a:stretch>
        </p:blipFill>
        <p:spPr>
          <a:xfrm>
            <a:off x="0" y="0"/>
            <a:ext cx="12192000" cy="5573588"/>
          </a:xfrm>
          <a:prstGeom prst="rect">
            <a:avLst/>
          </a:prstGeom>
        </p:spPr>
      </p:pic>
    </p:spTree>
    <p:extLst>
      <p:ext uri="{BB962C8B-B14F-4D97-AF65-F5344CB8AC3E}">
        <p14:creationId xmlns:p14="http://schemas.microsoft.com/office/powerpoint/2010/main" val="4255448037"/>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Candara">
      <a:majorFont>
        <a:latin typeface="Candara" panose="020E0502030303020204"/>
        <a:ea typeface=""/>
        <a:cs typeface=""/>
        <a:font script="Jpan" typeface="HGｺﾞｼｯｸM"/>
        <a:font script="Hang" typeface="HY엽서L"/>
        <a:font script="Hans" typeface="华文楷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Candara" panose="020E0502030303020204"/>
        <a:ea typeface=""/>
        <a:cs typeface=""/>
        <a:font script="Jpan" typeface="HGｺﾞｼｯｸM"/>
        <a:font script="Hang" typeface="HY엽서L"/>
        <a:font script="Hans" typeface="华文楷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18FD33BD1462F74CBB69893A4D6DC3C5" ma:contentTypeVersion="18" ma:contentTypeDescription="Create a new document." ma:contentTypeScope="" ma:versionID="76485ff8a0878ebbd3e7a2a69959f921">
  <xsd:schema xmlns:xsd="http://www.w3.org/2001/XMLSchema" xmlns:xs="http://www.w3.org/2001/XMLSchema" xmlns:p="http://schemas.microsoft.com/office/2006/metadata/properties" xmlns:ns2="3b4d57e0-3bc3-402c-b8d6-801450a1a875" xmlns:ns3="d37826cc-5b47-4cf6-bf75-c548ff02c8da" xmlns:ns4="71d797cd-b3bc-4811-8611-aa73076bc1ee" targetNamespace="http://schemas.microsoft.com/office/2006/metadata/properties" ma:root="true" ma:fieldsID="8e5323666fffb02b1e35ba5fb58306ad" ns2:_="" ns3:_="" ns4:_="">
    <xsd:import namespace="3b4d57e0-3bc3-402c-b8d6-801450a1a875"/>
    <xsd:import namespace="d37826cc-5b47-4cf6-bf75-c548ff02c8da"/>
    <xsd:import namespace="71d797cd-b3bc-4811-8611-aa73076bc1ee"/>
    <xsd:element name="properties">
      <xsd:complexType>
        <xsd:sequence>
          <xsd:element name="documentManagement">
            <xsd:complexType>
              <xsd:all>
                <xsd:element ref="ns2:MediaServiceMetadata" minOccurs="0"/>
                <xsd:element ref="ns2:MediaServiceFastMetadata" minOccurs="0"/>
                <xsd:element ref="ns2:MediaServiceAutoKeyPoints" minOccurs="0"/>
                <xsd:element ref="ns2:MediaServiceKeyPoints" minOccurs="0"/>
                <xsd:element ref="ns2:MediaServiceOCR" minOccurs="0"/>
                <xsd:element ref="ns2:MediaServiceGenerationTime" minOccurs="0"/>
                <xsd:element ref="ns2:MediaServiceEventHashCode" minOccurs="0"/>
                <xsd:element ref="ns2:MediaServiceDateTaken" minOccurs="0"/>
                <xsd:element ref="ns2:MediaLengthInSeconds" minOccurs="0"/>
                <xsd:element ref="ns2:lcf76f155ced4ddcb4097134ff3c332f" minOccurs="0"/>
                <xsd:element ref="ns3:TaxCatchAll" minOccurs="0"/>
                <xsd:element ref="ns2:MediaServiceObjectDetectorVersions" minOccurs="0"/>
                <xsd:element ref="ns2:MediaServiceLocation" minOccurs="0"/>
                <xsd:element ref="ns2:MediaServiceSearchProperties" minOccurs="0"/>
                <xsd:element ref="ns4:SharedWithUsers" minOccurs="0"/>
                <xsd:element ref="ns4:SharedWithDetail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3b4d57e0-3bc3-402c-b8d6-801450a1a875"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element name="MediaServiceOCR" ma:index="12" nillable="true" ma:displayName="Extracted Text" ma:internalName="MediaServiceOCR" ma:readOnly="true">
      <xsd:simpleType>
        <xsd:restriction base="dms:Note">
          <xsd:maxLength value="255"/>
        </xsd:restriction>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EventHashCode" ma:index="14" nillable="true" ma:displayName="MediaServiceEventHashCode" ma:hidden="true" ma:internalName="MediaServiceEventHashCode" ma:readOnly="true">
      <xsd:simpleType>
        <xsd:restriction base="dms:Text"/>
      </xsd:simpleType>
    </xsd:element>
    <xsd:element name="MediaServiceDateTaken" ma:index="15" nillable="true" ma:displayName="MediaServiceDateTaken" ma:hidden="true" ma:internalName="MediaServiceDateTaken" ma:readOnly="true">
      <xsd:simpleType>
        <xsd:restriction base="dms:Text"/>
      </xsd:simpleType>
    </xsd:element>
    <xsd:element name="MediaLengthInSeconds" ma:index="16" nillable="true" ma:displayName="MediaLengthInSeconds" ma:hidden="true" ma:internalName="MediaLengthInSeconds" ma:readOnly="true">
      <xsd:simpleType>
        <xsd:restriction base="dms:Unknown"/>
      </xsd:simpleType>
    </xsd:element>
    <xsd:element name="lcf76f155ced4ddcb4097134ff3c332f" ma:index="18" nillable="true" ma:taxonomy="true" ma:internalName="lcf76f155ced4ddcb4097134ff3c332f" ma:taxonomyFieldName="MediaServiceImageTags" ma:displayName="Image Tags" ma:readOnly="false" ma:fieldId="{5cf76f15-5ced-4ddc-b409-7134ff3c332f}" ma:taxonomyMulti="true" ma:sspId="9263b5fb-767f-40d1-8d8f-d7361b19d3c8"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0" nillable="true" ma:displayName="MediaServiceObjectDetectorVersions" ma:hidden="true" ma:indexed="true" ma:internalName="MediaServiceObjectDetectorVersions" ma:readOnly="true">
      <xsd:simpleType>
        <xsd:restriction base="dms:Text"/>
      </xsd:simpleType>
    </xsd:element>
    <xsd:element name="MediaServiceLocation" ma:index="21" nillable="true" ma:displayName="Location" ma:indexed="true" ma:internalName="MediaServiceLocation" ma:readOnly="true">
      <xsd:simpleType>
        <xsd:restriction base="dms:Text"/>
      </xsd:simpleType>
    </xsd:element>
    <xsd:element name="MediaServiceSearchProperties" ma:index="22"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d37826cc-5b47-4cf6-bf75-c548ff02c8da" elementFormDefault="qualified">
    <xsd:import namespace="http://schemas.microsoft.com/office/2006/documentManagement/types"/>
    <xsd:import namespace="http://schemas.microsoft.com/office/infopath/2007/PartnerControls"/>
    <xsd:element name="TaxCatchAll" ma:index="19" nillable="true" ma:displayName="Taxonomy Catch All Column" ma:hidden="true" ma:list="{f5e42945-1dec-4405-b69e-cc13679d8af0}" ma:internalName="TaxCatchAll" ma:showField="CatchAllData" ma:web="d37826cc-5b47-4cf6-bf75-c548ff02c8da">
      <xsd:complexType>
        <xsd:complexContent>
          <xsd:extension base="dms:MultiChoiceLookup">
            <xsd:sequence>
              <xsd:element name="Value" type="dms:Lookup" maxOccurs="unbounded" minOccurs="0" nillable="true"/>
            </xsd:sequence>
          </xsd:extension>
        </xsd:complexContent>
      </xsd:complexType>
    </xsd:element>
  </xsd:schema>
  <xsd:schema xmlns:xsd="http://www.w3.org/2001/XMLSchema" xmlns:xs="http://www.w3.org/2001/XMLSchema" xmlns:dms="http://schemas.microsoft.com/office/2006/documentManagement/types" xmlns:pc="http://schemas.microsoft.com/office/infopath/2007/PartnerControls" targetNamespace="71d797cd-b3bc-4811-8611-aa73076bc1ee" elementFormDefault="qualified">
    <xsd:import namespace="http://schemas.microsoft.com/office/2006/documentManagement/types"/>
    <xsd:import namespace="http://schemas.microsoft.com/office/infopath/2007/PartnerControls"/>
    <xsd:element name="SharedWithUsers" ma:index="23"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24"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TaxCatchAll xmlns="d37826cc-5b47-4cf6-bf75-c548ff02c8da" xsi:nil="true"/>
    <lcf76f155ced4ddcb4097134ff3c332f xmlns="3b4d57e0-3bc3-402c-b8d6-801450a1a875">
      <Terms xmlns="http://schemas.microsoft.com/office/infopath/2007/PartnerControls"/>
    </lcf76f155ced4ddcb4097134ff3c332f>
  </documentManagement>
</p:properties>
</file>

<file path=customXml/itemProps1.xml><?xml version="1.0" encoding="utf-8"?>
<ds:datastoreItem xmlns:ds="http://schemas.openxmlformats.org/officeDocument/2006/customXml" ds:itemID="{09A5105F-2DFD-4954-AD60-1C076BA62E88}"/>
</file>

<file path=customXml/itemProps2.xml><?xml version="1.0" encoding="utf-8"?>
<ds:datastoreItem xmlns:ds="http://schemas.openxmlformats.org/officeDocument/2006/customXml" ds:itemID="{31E10689-E94D-443B-8992-63CF00D985BE}"/>
</file>

<file path=customXml/itemProps3.xml><?xml version="1.0" encoding="utf-8"?>
<ds:datastoreItem xmlns:ds="http://schemas.openxmlformats.org/officeDocument/2006/customXml" ds:itemID="{AA3A8F25-1CA3-4CE4-BF6A-A97B38590858}"/>
</file>

<file path=docProps/app.xml><?xml version="1.0" encoding="utf-8"?>
<Properties xmlns="http://schemas.openxmlformats.org/officeDocument/2006/extended-properties" xmlns:vt="http://schemas.openxmlformats.org/officeDocument/2006/docPropsVTypes">
  <Template/>
  <TotalTime>11964</TotalTime>
  <Words>1116</Words>
  <Application>Microsoft Office PowerPoint</Application>
  <PresentationFormat>Widescreen</PresentationFormat>
  <Paragraphs>133</Paragraphs>
  <Slides>10</Slides>
  <Notes>10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10</vt:i4>
      </vt:variant>
    </vt:vector>
  </HeadingPairs>
  <TitlesOfParts>
    <vt:vector size="15" baseType="lpstr">
      <vt:lpstr>Arial</vt:lpstr>
      <vt:lpstr>Calibri</vt:lpstr>
      <vt:lpstr>Calibri Light</vt:lpstr>
      <vt:lpstr>Candara</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SCCM01</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Amanda Crowley</dc:creator>
  <cp:lastModifiedBy>Liga Pare</cp:lastModifiedBy>
  <cp:revision>187</cp:revision>
  <dcterms:created xsi:type="dcterms:W3CDTF">2020-10-07T15:56:12Z</dcterms:created>
  <dcterms:modified xsi:type="dcterms:W3CDTF">2025-01-28T11:33:22Z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0x01010018FD33BD1462F74CBB69893A4D6DC3C5</vt:lpwstr>
  </property>
</Properties>
</file>