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81" r:id="rId2"/>
    <p:sldId id="319" r:id="rId3"/>
    <p:sldId id="312" r:id="rId4"/>
    <p:sldId id="294" r:id="rId5"/>
    <p:sldId id="304" r:id="rId6"/>
    <p:sldId id="320" r:id="rId7"/>
    <p:sldId id="283" r:id="rId8"/>
    <p:sldId id="272" r:id="rId9"/>
    <p:sldId id="321" r:id="rId10"/>
    <p:sldId id="322" r:id="rId11"/>
    <p:sldId id="29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D62AC6"/>
    <a:srgbClr val="009999"/>
    <a:srgbClr val="008080"/>
    <a:srgbClr val="33CCCC"/>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85614" autoAdjust="0"/>
  </p:normalViewPr>
  <p:slideViewPr>
    <p:cSldViewPr snapToGrid="0">
      <p:cViewPr varScale="1">
        <p:scale>
          <a:sx n="61" d="100"/>
          <a:sy n="61" d="100"/>
        </p:scale>
        <p:origin x="72" y="28"/>
      </p:cViewPr>
      <p:guideLst/>
    </p:cSldViewPr>
  </p:slideViewPr>
  <p:notesTextViewPr>
    <p:cViewPr>
      <p:scale>
        <a:sx n="1" d="1"/>
        <a:sy n="1" d="1"/>
      </p:scale>
      <p:origin x="0" y="0"/>
    </p:cViewPr>
  </p:notesTextViewPr>
  <p:sorterViewPr>
    <p:cViewPr>
      <p:scale>
        <a:sx n="100" d="100"/>
        <a:sy n="100" d="100"/>
      </p:scale>
      <p:origin x="0" y="-495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5C5341-88A6-41FA-9E69-3A1D904544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DE86BEC-3B99-4129-A2A1-098BC76761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0C4422-E792-4397-A57B-E4ACE3062BD7}" type="datetimeFigureOut">
              <a:rPr lang="en-GB" smtClean="0"/>
              <a:t>16/12/2022</a:t>
            </a:fld>
            <a:endParaRPr lang="en-GB"/>
          </a:p>
        </p:txBody>
      </p:sp>
      <p:sp>
        <p:nvSpPr>
          <p:cNvPr id="4" name="Footer Placeholder 3">
            <a:extLst>
              <a:ext uri="{FF2B5EF4-FFF2-40B4-BE49-F238E27FC236}">
                <a16:creationId xmlns:a16="http://schemas.microsoft.com/office/drawing/2014/main" id="{3580A343-6528-4DCB-A98B-579426E98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38DC55B-B57A-482F-8A50-9C1ACB71DB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BCB85-A944-48D2-B3CD-AD0AD8892B0C}" type="slidenum">
              <a:rPr lang="en-GB" smtClean="0"/>
              <a:t>‹#›</a:t>
            </a:fld>
            <a:endParaRPr lang="en-GB"/>
          </a:p>
        </p:txBody>
      </p:sp>
    </p:spTree>
    <p:extLst>
      <p:ext uri="{BB962C8B-B14F-4D97-AF65-F5344CB8AC3E}">
        <p14:creationId xmlns:p14="http://schemas.microsoft.com/office/powerpoint/2010/main" val="70399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DC099-B853-45FC-978E-590DEFDA1CAF}" type="datetimeFigureOut">
              <a:rPr lang="en-GB" smtClean="0"/>
              <a:t>16/12/2022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3DB91-E5B0-4A50-8CDE-FFAD979C63E2}" type="slidenum">
              <a:rPr lang="en-GB" smtClean="0"/>
              <a:t>‹#›</a:t>
            </a:fld>
            <a:endParaRPr lang="en-GB"/>
          </a:p>
        </p:txBody>
      </p:sp>
    </p:spTree>
    <p:extLst>
      <p:ext uri="{BB962C8B-B14F-4D97-AF65-F5344CB8AC3E}">
        <p14:creationId xmlns:p14="http://schemas.microsoft.com/office/powerpoint/2010/main" val="314388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a:t>
            </a:fld>
            <a:endParaRPr lang="en-GB"/>
          </a:p>
        </p:txBody>
      </p:sp>
    </p:spTree>
    <p:extLst>
      <p:ext uri="{BB962C8B-B14F-4D97-AF65-F5344CB8AC3E}">
        <p14:creationId xmlns:p14="http://schemas.microsoft.com/office/powerpoint/2010/main" val="119415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2</a:t>
            </a:fld>
            <a:endParaRPr lang="en-GB"/>
          </a:p>
        </p:txBody>
      </p:sp>
    </p:spTree>
    <p:extLst>
      <p:ext uri="{BB962C8B-B14F-4D97-AF65-F5344CB8AC3E}">
        <p14:creationId xmlns:p14="http://schemas.microsoft.com/office/powerpoint/2010/main" val="278722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3</a:t>
            </a:fld>
            <a:endParaRPr lang="en-GB"/>
          </a:p>
        </p:txBody>
      </p:sp>
    </p:spTree>
    <p:extLst>
      <p:ext uri="{BB962C8B-B14F-4D97-AF65-F5344CB8AC3E}">
        <p14:creationId xmlns:p14="http://schemas.microsoft.com/office/powerpoint/2010/main" val="2958578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C3DB91-E5B0-4A50-8CDE-FFAD979C63E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640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5</a:t>
            </a:fld>
            <a:endParaRPr lang="en-GB"/>
          </a:p>
        </p:txBody>
      </p:sp>
    </p:spTree>
    <p:extLst>
      <p:ext uri="{BB962C8B-B14F-4D97-AF65-F5344CB8AC3E}">
        <p14:creationId xmlns:p14="http://schemas.microsoft.com/office/powerpoint/2010/main" val="1395429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6</a:t>
            </a:fld>
            <a:endParaRPr lang="en-GB"/>
          </a:p>
        </p:txBody>
      </p:sp>
    </p:spTree>
    <p:extLst>
      <p:ext uri="{BB962C8B-B14F-4D97-AF65-F5344CB8AC3E}">
        <p14:creationId xmlns:p14="http://schemas.microsoft.com/office/powerpoint/2010/main" val="284370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8</a:t>
            </a:fld>
            <a:endParaRPr lang="en-GB"/>
          </a:p>
        </p:txBody>
      </p:sp>
    </p:spTree>
    <p:extLst>
      <p:ext uri="{BB962C8B-B14F-4D97-AF65-F5344CB8AC3E}">
        <p14:creationId xmlns:p14="http://schemas.microsoft.com/office/powerpoint/2010/main" val="266540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9</a:t>
            </a:fld>
            <a:endParaRPr lang="en-GB"/>
          </a:p>
        </p:txBody>
      </p:sp>
    </p:spTree>
    <p:extLst>
      <p:ext uri="{BB962C8B-B14F-4D97-AF65-F5344CB8AC3E}">
        <p14:creationId xmlns:p14="http://schemas.microsoft.com/office/powerpoint/2010/main" val="798597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11</a:t>
            </a:fld>
            <a:endParaRPr lang="en-GB"/>
          </a:p>
        </p:txBody>
      </p:sp>
    </p:spTree>
    <p:extLst>
      <p:ext uri="{BB962C8B-B14F-4D97-AF65-F5344CB8AC3E}">
        <p14:creationId xmlns:p14="http://schemas.microsoft.com/office/powerpoint/2010/main" val="34709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16/12/2022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793686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16/12/2022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7724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583D37-BAC7-4F7A-BCCF-3810D86190B2}" type="datetimeFigureOut">
              <a:rPr lang="en-GB" smtClean="0"/>
              <a:t>16/12/2022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127769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5583D37-BAC7-4F7A-BCCF-3810D86190B2}" type="datetimeFigureOut">
              <a:rPr lang="en-GB" smtClean="0"/>
              <a:t>16/12/2022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34274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5583D37-BAC7-4F7A-BCCF-3810D86190B2}" type="datetimeFigureOut">
              <a:rPr lang="en-GB" smtClean="0"/>
              <a:t>16/12/2022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19287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5583D37-BAC7-4F7A-BCCF-3810D86190B2}" type="datetimeFigureOut">
              <a:rPr lang="en-GB" smtClean="0"/>
              <a:t>16/12/2022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8067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83D37-BAC7-4F7A-BCCF-3810D86190B2}" type="datetimeFigureOut">
              <a:rPr lang="en-GB" smtClean="0"/>
              <a:t>16/12/2022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08901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16/12/2022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552550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16/12/2022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5684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16/12/2022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99037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16/12/2022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98422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83D37-BAC7-4F7A-BCCF-3810D86190B2}" type="datetimeFigureOut">
              <a:rPr lang="en-GB" smtClean="0"/>
              <a:t>16/12/2022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4BAEC-9B69-4C59-87EE-0A099761F0FE}" type="slidenum">
              <a:rPr lang="en-GB" smtClean="0"/>
              <a:t>‹#›</a:t>
            </a:fld>
            <a:endParaRPr lang="en-GB"/>
          </a:p>
        </p:txBody>
      </p:sp>
    </p:spTree>
    <p:extLst>
      <p:ext uri="{BB962C8B-B14F-4D97-AF65-F5344CB8AC3E}">
        <p14:creationId xmlns:p14="http://schemas.microsoft.com/office/powerpoint/2010/main" val="16771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Racial Justice Sunday</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880423" cy="1323439"/>
          </a:xfrm>
          <a:prstGeom prst="rect">
            <a:avLst/>
          </a:prstGeom>
        </p:spPr>
      </p:pic>
      <p:pic>
        <p:nvPicPr>
          <p:cNvPr id="1028" name="Picture 4" descr="People, Group, Kids, Children, Preschool, Kindergarten">
            <a:extLst>
              <a:ext uri="{FF2B5EF4-FFF2-40B4-BE49-F238E27FC236}">
                <a16:creationId xmlns:a16="http://schemas.microsoft.com/office/drawing/2014/main" id="{FF51585F-4DC1-48DE-92DB-6A3ADBFD8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563" y="672662"/>
            <a:ext cx="11406873" cy="3968641"/>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62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Before we begin…</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5584874"/>
            <a:ext cx="880844" cy="1324072"/>
          </a:xfrm>
          <a:prstGeom prst="rect">
            <a:avLst/>
          </a:prstGeom>
        </p:spPr>
      </p:pic>
      <p:sp>
        <p:nvSpPr>
          <p:cNvPr id="4" name="TextBox 3">
            <a:extLst>
              <a:ext uri="{FF2B5EF4-FFF2-40B4-BE49-F238E27FC236}">
                <a16:creationId xmlns:a16="http://schemas.microsoft.com/office/drawing/2014/main" id="{FDB0EE91-5E21-4097-AE20-F3BC028FBADB}"/>
              </a:ext>
            </a:extLst>
          </p:cNvPr>
          <p:cNvSpPr txBox="1"/>
          <p:nvPr/>
        </p:nvSpPr>
        <p:spPr>
          <a:xfrm>
            <a:off x="451707" y="708840"/>
            <a:ext cx="3783962" cy="3693319"/>
          </a:xfrm>
          <a:prstGeom prst="rect">
            <a:avLst/>
          </a:prstGeom>
          <a:noFill/>
        </p:spPr>
        <p:txBody>
          <a:bodyPr wrap="square" rtlCol="0">
            <a:spAutoFit/>
          </a:bodyPr>
          <a:lstStyle/>
          <a:p>
            <a:pPr algn="ctr"/>
            <a:r>
              <a:rPr lang="en-GB" sz="3600" dirty="0">
                <a:solidFill>
                  <a:srgbClr val="FFC000"/>
                </a:solidFill>
              </a:rPr>
              <a:t>What does it mean to be ‘just’ or fair?</a:t>
            </a:r>
          </a:p>
          <a:p>
            <a:pPr algn="ctr"/>
            <a:endParaRPr lang="en-GB" sz="3600" dirty="0">
              <a:solidFill>
                <a:srgbClr val="FFC000"/>
              </a:solidFill>
            </a:endParaRPr>
          </a:p>
          <a:p>
            <a:pPr algn="ctr"/>
            <a:r>
              <a:rPr lang="en-GB" sz="3600" dirty="0">
                <a:solidFill>
                  <a:srgbClr val="FFC000"/>
                </a:solidFill>
              </a:rPr>
              <a:t>What do we mean by ‘race?</a:t>
            </a:r>
            <a:endParaRPr lang="en-GB" dirty="0"/>
          </a:p>
          <a:p>
            <a:endParaRPr lang="en-GB" dirty="0"/>
          </a:p>
        </p:txBody>
      </p:sp>
      <p:pic>
        <p:nvPicPr>
          <p:cNvPr id="10242" name="Picture 2" descr="Font, Type, Text, Kids, Children, People, Learning">
            <a:extLst>
              <a:ext uri="{FF2B5EF4-FFF2-40B4-BE49-F238E27FC236}">
                <a16:creationId xmlns:a16="http://schemas.microsoft.com/office/drawing/2014/main" id="{7FE47A01-8FF2-48AF-AD83-65BB9753B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6762" y="806424"/>
            <a:ext cx="7391661" cy="3595735"/>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57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 </a:t>
            </a:r>
            <a:r>
              <a:rPr lang="en-GB" sz="5400" dirty="0">
                <a:solidFill>
                  <a:srgbClr val="FF0000"/>
                </a:solidFill>
                <a:latin typeface="+mj-lt"/>
              </a:rPr>
              <a:t>Think: Why is this important?</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104024" y="273030"/>
            <a:ext cx="5869901" cy="3970318"/>
          </a:xfrm>
          <a:prstGeom prst="rect">
            <a:avLst/>
          </a:prstGeom>
        </p:spPr>
        <p:txBody>
          <a:bodyPr wrap="square">
            <a:spAutoFit/>
          </a:bodyPr>
          <a:lstStyle/>
          <a:p>
            <a:pPr algn="ctr"/>
            <a:r>
              <a:rPr lang="en-GB" sz="3600" dirty="0">
                <a:solidFill>
                  <a:schemeClr val="bg1"/>
                </a:solidFill>
              </a:rPr>
              <a:t>This year the bishops in our country said that we should</a:t>
            </a:r>
          </a:p>
          <a:p>
            <a:pPr algn="ctr"/>
            <a:endParaRPr lang="en-GB" sz="3600" dirty="0">
              <a:solidFill>
                <a:schemeClr val="bg1"/>
              </a:solidFill>
            </a:endParaRPr>
          </a:p>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pic>
        <p:nvPicPr>
          <p:cNvPr id="9" name="Picture 6" descr="Benedict, Cartoon, Catholic, Church, Clothes, Cross">
            <a:extLst>
              <a:ext uri="{FF2B5EF4-FFF2-40B4-BE49-F238E27FC236}">
                <a16:creationId xmlns:a16="http://schemas.microsoft.com/office/drawing/2014/main" id="{0BCED2C0-814E-45F5-BDA5-F57F9C34FD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986" y="2051041"/>
            <a:ext cx="4112012" cy="31664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 vector graphics of Teamwork">
            <a:extLst>
              <a:ext uri="{FF2B5EF4-FFF2-40B4-BE49-F238E27FC236}">
                <a16:creationId xmlns:a16="http://schemas.microsoft.com/office/drawing/2014/main" id="{25FF21DB-92F8-490B-8137-3A2E23BFF5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1904" y="3351135"/>
            <a:ext cx="5170328" cy="2585164"/>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Sequential Access Storage 1">
            <a:extLst>
              <a:ext uri="{FF2B5EF4-FFF2-40B4-BE49-F238E27FC236}">
                <a16:creationId xmlns:a16="http://schemas.microsoft.com/office/drawing/2014/main" id="{1F8EAD6A-CE2F-488D-818C-D225967AF991}"/>
              </a:ext>
            </a:extLst>
          </p:cNvPr>
          <p:cNvSpPr/>
          <p:nvPr/>
        </p:nvSpPr>
        <p:spPr>
          <a:xfrm flipH="1">
            <a:off x="5972777" y="60636"/>
            <a:ext cx="6048582" cy="3235650"/>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FFC000"/>
                </a:solidFill>
              </a:rPr>
              <a:t>Walk together, </a:t>
            </a:r>
          </a:p>
          <a:p>
            <a:pPr algn="ctr"/>
            <a:r>
              <a:rPr lang="en-GB" sz="4400" dirty="0">
                <a:solidFill>
                  <a:srgbClr val="FFC000"/>
                </a:solidFill>
              </a:rPr>
              <a:t>pray together </a:t>
            </a:r>
          </a:p>
          <a:p>
            <a:pPr algn="ctr"/>
            <a:r>
              <a:rPr lang="en-GB" sz="4400" dirty="0">
                <a:solidFill>
                  <a:srgbClr val="FFC000"/>
                </a:solidFill>
              </a:rPr>
              <a:t>and work together.</a:t>
            </a:r>
          </a:p>
        </p:txBody>
      </p:sp>
    </p:spTree>
    <p:extLst>
      <p:ext uri="{BB962C8B-B14F-4D97-AF65-F5344CB8AC3E}">
        <p14:creationId xmlns:p14="http://schemas.microsoft.com/office/powerpoint/2010/main" val="92920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0" b="0" i="0" u="none" strike="noStrike" kern="1200" cap="none" spc="0" normalizeH="0" baseline="0" noProof="0" dirty="0">
              <a:ln>
                <a:noFill/>
              </a:ln>
              <a:solidFill>
                <a:srgbClr val="A50021"/>
              </a:solidFill>
              <a:effectLst/>
              <a:uLnTx/>
              <a:uFillTx/>
              <a:latin typeface="Calibri Light" panose="020F0302020204030204"/>
              <a:ea typeface="+mn-ea"/>
              <a:cs typeface="+mn-cs"/>
            </a:endParaRPr>
          </a:p>
        </p:txBody>
      </p:sp>
      <p:sp>
        <p:nvSpPr>
          <p:cNvPr id="3" name="TextBox 2"/>
          <p:cNvSpPr txBox="1"/>
          <p:nvPr/>
        </p:nvSpPr>
        <p:spPr>
          <a:xfrm>
            <a:off x="1505211" y="5619435"/>
            <a:ext cx="918157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009999"/>
                </a:solidFill>
                <a:effectLst/>
                <a:uLnTx/>
                <a:uFillTx/>
                <a:latin typeface="Candara" panose="020E0502030303020204" pitchFamily="34" charset="0"/>
                <a:ea typeface="+mn-ea"/>
                <a:cs typeface="+mn-cs"/>
              </a:rPr>
              <a:t> </a:t>
            </a:r>
            <a:r>
              <a:rPr lang="en-GB" sz="8000" dirty="0">
                <a:solidFill>
                  <a:srgbClr val="FF0000"/>
                </a:solidFill>
                <a:latin typeface="+mj-lt"/>
              </a:rPr>
              <a:t>Gather</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5" name="TextBox 4">
            <a:extLst>
              <a:ext uri="{FF2B5EF4-FFF2-40B4-BE49-F238E27FC236}">
                <a16:creationId xmlns:a16="http://schemas.microsoft.com/office/drawing/2014/main" id="{A4F808CB-34F9-4B84-B00B-4EFD4150A6F3}"/>
              </a:ext>
            </a:extLst>
          </p:cNvPr>
          <p:cNvSpPr txBox="1"/>
          <p:nvPr/>
        </p:nvSpPr>
        <p:spPr>
          <a:xfrm>
            <a:off x="176362" y="202636"/>
            <a:ext cx="6011917" cy="5509200"/>
          </a:xfrm>
          <a:prstGeom prst="rect">
            <a:avLst/>
          </a:prstGeom>
          <a:noFill/>
        </p:spPr>
        <p:txBody>
          <a:bodyPr wrap="square" rtlCol="0">
            <a:spAutoFit/>
          </a:bodyPr>
          <a:lstStyle/>
          <a:p>
            <a:pPr algn="ctr"/>
            <a:r>
              <a:rPr lang="en-GB" sz="3200" dirty="0">
                <a:solidFill>
                  <a:schemeClr val="bg1"/>
                </a:solidFill>
              </a:rPr>
              <a:t>As we gather together,</a:t>
            </a:r>
          </a:p>
          <a:p>
            <a:pPr algn="ctr"/>
            <a:r>
              <a:rPr lang="en-GB" sz="3200" dirty="0">
                <a:solidFill>
                  <a:schemeClr val="bg1"/>
                </a:solidFill>
              </a:rPr>
              <a:t>we pray for all those </a:t>
            </a:r>
            <a:br>
              <a:rPr lang="en-GB" sz="3200" dirty="0">
                <a:solidFill>
                  <a:schemeClr val="bg1"/>
                </a:solidFill>
              </a:rPr>
            </a:br>
            <a:r>
              <a:rPr lang="en-GB" sz="3200" dirty="0">
                <a:solidFill>
                  <a:schemeClr val="bg1"/>
                </a:solidFill>
              </a:rPr>
              <a:t>who are sad</a:t>
            </a:r>
          </a:p>
          <a:p>
            <a:pPr algn="ctr"/>
            <a:r>
              <a:rPr lang="en-GB" sz="3200" dirty="0">
                <a:solidFill>
                  <a:schemeClr val="bg1"/>
                </a:solidFill>
              </a:rPr>
              <a:t>because of people’s bad actions.</a:t>
            </a:r>
          </a:p>
          <a:p>
            <a:pPr algn="ctr"/>
            <a:r>
              <a:rPr lang="en-GB" sz="3200" dirty="0">
                <a:solidFill>
                  <a:schemeClr val="bg1"/>
                </a:solidFill>
              </a:rPr>
              <a:t>Help us to make good choices </a:t>
            </a:r>
          </a:p>
          <a:p>
            <a:pPr algn="ctr"/>
            <a:r>
              <a:rPr lang="en-GB" sz="3200" dirty="0">
                <a:solidFill>
                  <a:schemeClr val="bg1"/>
                </a:solidFill>
              </a:rPr>
              <a:t>so that we can walk together, pray together and work together</a:t>
            </a:r>
          </a:p>
          <a:p>
            <a:pPr algn="ctr"/>
            <a:r>
              <a:rPr lang="en-GB" sz="3200" dirty="0">
                <a:solidFill>
                  <a:schemeClr val="bg1"/>
                </a:solidFill>
              </a:rPr>
              <a:t>with people of all races.</a:t>
            </a:r>
          </a:p>
          <a:p>
            <a:pPr algn="ctr"/>
            <a:r>
              <a:rPr lang="en-GB" sz="3200" dirty="0">
                <a:solidFill>
                  <a:schemeClr val="bg1"/>
                </a:solidFill>
              </a:rPr>
              <a:t>Help us to show God’s love </a:t>
            </a:r>
            <a:br>
              <a:rPr lang="en-GB" sz="3200" dirty="0">
                <a:solidFill>
                  <a:schemeClr val="bg1"/>
                </a:solidFill>
              </a:rPr>
            </a:br>
            <a:r>
              <a:rPr lang="en-GB" sz="3200" dirty="0">
                <a:solidFill>
                  <a:schemeClr val="bg1"/>
                </a:solidFill>
              </a:rPr>
              <a:t>to everyone.</a:t>
            </a:r>
          </a:p>
          <a:p>
            <a:pPr algn="ctr"/>
            <a:r>
              <a:rPr lang="en-GB" sz="3200" dirty="0">
                <a:solidFill>
                  <a:schemeClr val="bg1"/>
                </a:solidFill>
              </a:rPr>
              <a:t>Amen</a:t>
            </a:r>
          </a:p>
        </p:txBody>
      </p:sp>
      <p:pic>
        <p:nvPicPr>
          <p:cNvPr id="12290" name="Picture 2" descr="Candle, Fire, Flame, Candlelight, Wax, Burn, Red">
            <a:extLst>
              <a:ext uri="{FF2B5EF4-FFF2-40B4-BE49-F238E27FC236}">
                <a16:creationId xmlns:a16="http://schemas.microsoft.com/office/drawing/2014/main" id="{872080D0-F428-4E8E-BB23-16492765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2640" y="-17280"/>
            <a:ext cx="5569360" cy="558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689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FF0000"/>
                </a:solidFill>
                <a:latin typeface="+mj-lt"/>
              </a:rPr>
              <a:t>Listen (Mt 5:13-16)</a:t>
            </a:r>
          </a:p>
        </p:txBody>
      </p:sp>
      <p:sp>
        <p:nvSpPr>
          <p:cNvPr id="2" name="TextBox 1"/>
          <p:cNvSpPr txBox="1"/>
          <p:nvPr/>
        </p:nvSpPr>
        <p:spPr>
          <a:xfrm>
            <a:off x="3204015" y="262728"/>
            <a:ext cx="8373818" cy="584775"/>
          </a:xfrm>
          <a:prstGeom prst="rect">
            <a:avLst/>
          </a:prstGeom>
          <a:noFill/>
        </p:spPr>
        <p:txBody>
          <a:bodyPr wrap="square" rtlCol="0">
            <a:spAutoFit/>
          </a:bodyPr>
          <a:lstStyle/>
          <a:p>
            <a:pPr algn="just"/>
            <a:endParaRPr lang="en-GB" sz="3200" dirty="0">
              <a:solidFill>
                <a:schemeClr val="bg1"/>
              </a:solidFill>
              <a:latin typeface="Candara" panose="020E0502030303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3" name="Rectangle 2">
            <a:extLst>
              <a:ext uri="{FF2B5EF4-FFF2-40B4-BE49-F238E27FC236}">
                <a16:creationId xmlns:a16="http://schemas.microsoft.com/office/drawing/2014/main" id="{38AB77CC-DF63-4771-9EAB-0985771F4453}"/>
              </a:ext>
            </a:extLst>
          </p:cNvPr>
          <p:cNvSpPr/>
          <p:nvPr/>
        </p:nvSpPr>
        <p:spPr>
          <a:xfrm>
            <a:off x="206415" y="299410"/>
            <a:ext cx="11779170" cy="584775"/>
          </a:xfrm>
          <a:prstGeom prst="rect">
            <a:avLst/>
          </a:prstGeom>
        </p:spPr>
        <p:txBody>
          <a:bodyPr wrap="square">
            <a:spAutoFit/>
          </a:bodyPr>
          <a:lstStyle/>
          <a:p>
            <a:endParaRPr lang="en-GB" sz="3200" dirty="0">
              <a:solidFill>
                <a:schemeClr val="bg1"/>
              </a:solidFill>
              <a:latin typeface="Candara" panose="020E0502030303020204" pitchFamily="34" charset="0"/>
            </a:endParaRPr>
          </a:p>
        </p:txBody>
      </p:sp>
      <p:sp>
        <p:nvSpPr>
          <p:cNvPr id="4" name="Rectangle 3">
            <a:extLst>
              <a:ext uri="{FF2B5EF4-FFF2-40B4-BE49-F238E27FC236}">
                <a16:creationId xmlns:a16="http://schemas.microsoft.com/office/drawing/2014/main" id="{2E3B57F0-15B4-4942-9771-F5FBE7E55FCA}"/>
              </a:ext>
            </a:extLst>
          </p:cNvPr>
          <p:cNvSpPr/>
          <p:nvPr/>
        </p:nvSpPr>
        <p:spPr>
          <a:xfrm>
            <a:off x="2364829" y="226077"/>
            <a:ext cx="8597462" cy="4555093"/>
          </a:xfrm>
          <a:prstGeom prst="rect">
            <a:avLst/>
          </a:prstGeom>
        </p:spPr>
        <p:txBody>
          <a:bodyPr wrap="square">
            <a:spAutoFit/>
          </a:bodyPr>
          <a:lstStyle/>
          <a:p>
            <a:pPr>
              <a:spcBef>
                <a:spcPts val="600"/>
              </a:spcBef>
              <a:spcAft>
                <a:spcPts val="600"/>
              </a:spcAft>
            </a:pPr>
            <a:r>
              <a:rPr lang="en-GB" sz="2800" i="1" dirty="0">
                <a:solidFill>
                  <a:schemeClr val="bg1"/>
                </a:solidFill>
                <a:ea typeface="Times New Roman" panose="02020603050405020304" pitchFamily="18" charset="0"/>
              </a:rPr>
              <a:t>Jesus said to his disciples: ‘You are the salt of the earth. But if salt becomes tasteless, what can make it salty again? It is good for nothing, and can only be thrown out to be trampled underfoot be men.</a:t>
            </a:r>
          </a:p>
          <a:p>
            <a:pPr>
              <a:spcBef>
                <a:spcPts val="600"/>
              </a:spcBef>
              <a:spcAft>
                <a:spcPts val="600"/>
              </a:spcAft>
            </a:pPr>
            <a:r>
              <a:rPr lang="en-GB" sz="2800" i="1" dirty="0">
                <a:solidFill>
                  <a:schemeClr val="bg1"/>
                </a:solidFill>
                <a:ea typeface="Times New Roman" panose="02020603050405020304" pitchFamily="18" charset="0"/>
              </a:rPr>
              <a:t>You are the light of the world. A city built on a hill-top cannot be hidden. No-one lights a lamp to put it under a tub; they put it  on the lamp-stand where it shines for everyone in the house. In the same way your light must shone in the sights of me, so that, seeing your good works, they may give the praise to your Father in heaven’.</a:t>
            </a:r>
          </a:p>
        </p:txBody>
      </p:sp>
      <p:pic>
        <p:nvPicPr>
          <p:cNvPr id="3076" name="Picture 4" descr="Bookmark, Book, Bible, Library, Reading, Education">
            <a:extLst>
              <a:ext uri="{FF2B5EF4-FFF2-40B4-BE49-F238E27FC236}">
                <a16:creationId xmlns:a16="http://schemas.microsoft.com/office/drawing/2014/main" id="{5B00C6D8-9C9D-453E-B5DA-D296B8532B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73836">
            <a:off x="-203623" y="3051991"/>
            <a:ext cx="2605938" cy="25017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ree vector graphics of Candle">
            <a:extLst>
              <a:ext uri="{FF2B5EF4-FFF2-40B4-BE49-F238E27FC236}">
                <a16:creationId xmlns:a16="http://schemas.microsoft.com/office/drawing/2014/main" id="{F49D7EFD-49A6-44A4-AAFF-7B0167FD46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1972" y="2007875"/>
            <a:ext cx="2354826" cy="34302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ree vector graphics of Food">
            <a:extLst>
              <a:ext uri="{FF2B5EF4-FFF2-40B4-BE49-F238E27FC236}">
                <a16:creationId xmlns:a16="http://schemas.microsoft.com/office/drawing/2014/main" id="{E21C6331-B64D-4725-8E92-67B049D0C1E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868611">
            <a:off x="897772" y="255116"/>
            <a:ext cx="887847" cy="159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60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6011916" y="183022"/>
            <a:ext cx="5940723" cy="5078313"/>
          </a:xfrm>
          <a:prstGeom prst="rect">
            <a:avLst/>
          </a:prstGeom>
        </p:spPr>
        <p:txBody>
          <a:bodyPr wrap="square">
            <a:spAutoFit/>
          </a:bodyPr>
          <a:lstStyle/>
          <a:p>
            <a:pPr algn="ctr"/>
            <a:endParaRPr lang="en-GB" sz="3600" dirty="0">
              <a:solidFill>
                <a:schemeClr val="bg1"/>
              </a:solidFill>
            </a:endParaRPr>
          </a:p>
          <a:p>
            <a:pPr algn="ctr"/>
            <a:r>
              <a:rPr lang="en-GB" sz="3600" dirty="0">
                <a:solidFill>
                  <a:srgbClr val="FFC000"/>
                </a:solidFill>
              </a:rPr>
              <a:t>Have you ever been unfair or unkind to others? Say sorry to God</a:t>
            </a:r>
          </a:p>
          <a:p>
            <a:pPr algn="ctr"/>
            <a:endParaRPr lang="en-GB" sz="3600" dirty="0">
              <a:solidFill>
                <a:schemeClr val="bg1"/>
              </a:solidFill>
            </a:endParaRPr>
          </a:p>
          <a:p>
            <a:pPr algn="ctr"/>
            <a:r>
              <a:rPr lang="en-GB" sz="3600" dirty="0">
                <a:solidFill>
                  <a:srgbClr val="FFC000"/>
                </a:solidFill>
              </a:rPr>
              <a:t>How can you be a ‘light’ and make the world a fairer place for all God’s people?</a:t>
            </a:r>
            <a:endParaRPr lang="en-GB" sz="3600" dirty="0">
              <a:solidFill>
                <a:srgbClr val="FFC000"/>
              </a:solidFill>
              <a:latin typeface="Calibri Light" panose="020F0302020204030204" pitchFamily="34" charset="0"/>
            </a:endParaRPr>
          </a:p>
          <a:p>
            <a:pPr algn="ctr"/>
            <a:endParaRPr lang="en-GB" sz="3600" dirty="0">
              <a:solidFill>
                <a:srgbClr val="FFC000"/>
              </a:solidFill>
              <a:latin typeface="Calibri Light" panose="020F0302020204030204" pitchFamily="34" charset="0"/>
            </a:endParaRPr>
          </a:p>
        </p:txBody>
      </p:sp>
      <p:pic>
        <p:nvPicPr>
          <p:cNvPr id="4098" name="Picture 2" descr="People, Kids, Children, Group, Community, Diversity">
            <a:extLst>
              <a:ext uri="{FF2B5EF4-FFF2-40B4-BE49-F238E27FC236}">
                <a16:creationId xmlns:a16="http://schemas.microsoft.com/office/drawing/2014/main" id="{07AA47BE-A028-4EEB-897B-61DEF1212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707" y="94593"/>
            <a:ext cx="5204080" cy="5255172"/>
          </a:xfrm>
          <a:prstGeom prst="rect">
            <a:avLst/>
          </a:prstGeom>
          <a:noFill/>
          <a:ln w="31750">
            <a:solidFill>
              <a:srgbClr val="FFC000"/>
            </a:solidFill>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EC6A0F2-4C90-4594-87AB-5872E57D23DC}"/>
              </a:ext>
            </a:extLst>
          </p:cNvPr>
          <p:cNvSpPr/>
          <p:nvPr/>
        </p:nvSpPr>
        <p:spPr>
          <a:xfrm>
            <a:off x="4459173" y="5619435"/>
            <a:ext cx="3273653" cy="1323439"/>
          </a:xfrm>
          <a:prstGeom prst="rect">
            <a:avLst/>
          </a:prstGeom>
        </p:spPr>
        <p:txBody>
          <a:bodyPr wrap="none">
            <a:spAutoFit/>
          </a:bodyPr>
          <a:lstStyle/>
          <a:p>
            <a:r>
              <a:rPr lang="en-GB" sz="8000" dirty="0">
                <a:solidFill>
                  <a:srgbClr val="FF0000"/>
                </a:solidFill>
              </a:rPr>
              <a:t>Reflect</a:t>
            </a:r>
            <a:endParaRPr lang="en-GB" sz="8000" dirty="0"/>
          </a:p>
        </p:txBody>
      </p:sp>
    </p:spTree>
    <p:extLst>
      <p:ext uri="{BB962C8B-B14F-4D97-AF65-F5344CB8AC3E}">
        <p14:creationId xmlns:p14="http://schemas.microsoft.com/office/powerpoint/2010/main" val="194172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A0A15-2830-4B9C-AF67-180A6513908A}"/>
              </a:ext>
            </a:extLst>
          </p:cNvPr>
          <p:cNvSpPr>
            <a:spLocks noGrp="1"/>
          </p:cNvSpPr>
          <p:nvPr>
            <p:ph type="title"/>
          </p:nvPr>
        </p:nvSpPr>
        <p:spPr/>
        <p:txBody>
          <a:bodyPr/>
          <a:lstStyle/>
          <a:p>
            <a:endParaRPr lang="en-GB"/>
          </a:p>
        </p:txBody>
      </p:sp>
      <p:pic>
        <p:nvPicPr>
          <p:cNvPr id="4" name="Picture 2" descr="Cross, Jesus, Believe, Church, Religion, Christ">
            <a:extLst>
              <a:ext uri="{FF2B5EF4-FFF2-40B4-BE49-F238E27FC236}">
                <a16:creationId xmlns:a16="http://schemas.microsoft.com/office/drawing/2014/main" id="{56B0B832-7E5E-43C4-9DC8-D02301B4B62C}"/>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0" y="-1180226"/>
            <a:ext cx="12191999" cy="81407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14BBED-7E8A-4D78-8A5F-BC531A35574F}"/>
              </a:ext>
            </a:extLst>
          </p:cNvPr>
          <p:cNvSpPr txBox="1"/>
          <p:nvPr/>
        </p:nvSpPr>
        <p:spPr>
          <a:xfrm>
            <a:off x="380999" y="113505"/>
            <a:ext cx="3160853"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Let us pray</a:t>
            </a:r>
          </a:p>
        </p:txBody>
      </p:sp>
    </p:spTree>
    <p:extLst>
      <p:ext uri="{BB962C8B-B14F-4D97-AF65-F5344CB8AC3E}">
        <p14:creationId xmlns:p14="http://schemas.microsoft.com/office/powerpoint/2010/main" val="378679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5" name="TextBox 4"/>
          <p:cNvSpPr txBox="1"/>
          <p:nvPr/>
        </p:nvSpPr>
        <p:spPr>
          <a:xfrm>
            <a:off x="176724" y="0"/>
            <a:ext cx="6938779" cy="8771632"/>
          </a:xfrm>
          <a:prstGeom prst="rect">
            <a:avLst/>
          </a:prstGeom>
          <a:noFill/>
        </p:spPr>
        <p:txBody>
          <a:bodyPr wrap="square" rtlCol="0">
            <a:spAutoFit/>
          </a:bodyPr>
          <a:lstStyle/>
          <a:p>
            <a:r>
              <a:rPr lang="en-GB" sz="2400" i="1" dirty="0">
                <a:solidFill>
                  <a:schemeClr val="bg1"/>
                </a:solidFill>
              </a:rPr>
              <a:t> </a:t>
            </a:r>
          </a:p>
          <a:p>
            <a:r>
              <a:rPr lang="en-GB" sz="3600" i="1" dirty="0">
                <a:solidFill>
                  <a:schemeClr val="bg1"/>
                </a:solidFill>
              </a:rPr>
              <a:t>1. We pray for people of all races, that they will be treated kindly and fairly.</a:t>
            </a:r>
          </a:p>
          <a:p>
            <a:r>
              <a:rPr lang="en-GB" sz="3600" i="1" dirty="0">
                <a:solidFill>
                  <a:schemeClr val="bg1"/>
                </a:solidFill>
              </a:rPr>
              <a:t>Lord hear us…</a:t>
            </a:r>
          </a:p>
          <a:p>
            <a:endParaRPr lang="en-GB" sz="3600" i="1" dirty="0">
              <a:solidFill>
                <a:schemeClr val="bg1"/>
              </a:solidFill>
            </a:endParaRPr>
          </a:p>
          <a:p>
            <a:r>
              <a:rPr lang="en-GB" sz="3600" i="1" dirty="0">
                <a:solidFill>
                  <a:schemeClr val="bg1"/>
                </a:solidFill>
              </a:rPr>
              <a:t>2. We pray for those who feel hurt or sad because of unfairness or racial injustice.</a:t>
            </a:r>
          </a:p>
          <a:p>
            <a:r>
              <a:rPr lang="en-GB" sz="3600" i="1" dirty="0">
                <a:solidFill>
                  <a:schemeClr val="bg1"/>
                </a:solidFill>
              </a:rPr>
              <a:t>Lord hear us…</a:t>
            </a:r>
          </a:p>
          <a:p>
            <a:endParaRPr lang="en-GB" sz="2400" i="1" dirty="0">
              <a:solidFill>
                <a:schemeClr val="bg1"/>
              </a:solidFill>
            </a:endParaRPr>
          </a:p>
          <a:p>
            <a:br>
              <a:rPr lang="en-GB" sz="4000" dirty="0">
                <a:solidFill>
                  <a:srgbClr val="FFC000"/>
                </a:solidFill>
              </a:rPr>
            </a:br>
            <a:endParaRPr lang="en-GB" sz="4000" dirty="0">
              <a:solidFill>
                <a:schemeClr val="bg1"/>
              </a:solidFill>
              <a:latin typeface="Candara" panose="020E0502030303020204" pitchFamily="34" charset="0"/>
            </a:endParaRPr>
          </a:p>
          <a:p>
            <a:pPr algn="ctr"/>
            <a:endParaRPr lang="en-GB" sz="4000" dirty="0">
              <a:solidFill>
                <a:schemeClr val="bg1"/>
              </a:solidFill>
              <a:latin typeface="Candara" panose="020E0502030303020204" pitchFamily="34" charset="0"/>
            </a:endParaRPr>
          </a:p>
          <a:p>
            <a:pPr algn="r"/>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6" name="Picture 2" descr="Candle, Fire, Flame, Candlelight, Wax, Burn, Red">
            <a:extLst>
              <a:ext uri="{FF2B5EF4-FFF2-40B4-BE49-F238E27FC236}">
                <a16:creationId xmlns:a16="http://schemas.microsoft.com/office/drawing/2014/main" id="{71278A17-1875-41C0-B4BA-A700068997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6712" y="0"/>
            <a:ext cx="5185287" cy="556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41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5" name="TextBox 4"/>
          <p:cNvSpPr txBox="1"/>
          <p:nvPr/>
        </p:nvSpPr>
        <p:spPr>
          <a:xfrm>
            <a:off x="5536095" y="0"/>
            <a:ext cx="6741586" cy="9818072"/>
          </a:xfrm>
          <a:prstGeom prst="rect">
            <a:avLst/>
          </a:prstGeom>
          <a:noFill/>
        </p:spPr>
        <p:txBody>
          <a:bodyPr wrap="square" rtlCol="0">
            <a:spAutoFit/>
          </a:bodyPr>
          <a:lstStyle/>
          <a:p>
            <a:r>
              <a:rPr lang="en-GB" sz="2400" i="1" dirty="0">
                <a:solidFill>
                  <a:schemeClr val="bg1"/>
                </a:solidFill>
              </a:rPr>
              <a:t> </a:t>
            </a:r>
          </a:p>
          <a:p>
            <a:r>
              <a:rPr lang="en-GB" sz="3200" i="1" dirty="0">
                <a:solidFill>
                  <a:schemeClr val="bg1"/>
                </a:solidFill>
              </a:rPr>
              <a:t>3. We pray for the leaders in our country that they will act now to bring about change for the better.</a:t>
            </a:r>
          </a:p>
          <a:p>
            <a:r>
              <a:rPr lang="en-GB" sz="3200" i="1" dirty="0">
                <a:solidFill>
                  <a:schemeClr val="bg1"/>
                </a:solidFill>
              </a:rPr>
              <a:t>Lord hear us…</a:t>
            </a:r>
          </a:p>
          <a:p>
            <a:endParaRPr lang="en-GB" sz="3200" i="1" dirty="0">
              <a:solidFill>
                <a:schemeClr val="bg1"/>
              </a:solidFill>
            </a:endParaRPr>
          </a:p>
          <a:p>
            <a:r>
              <a:rPr lang="en-GB" sz="3200" i="1" dirty="0">
                <a:solidFill>
                  <a:schemeClr val="bg1"/>
                </a:solidFill>
              </a:rPr>
              <a:t>4. We pray that we will follow the example of Jesus by walking, praying and working together.</a:t>
            </a:r>
          </a:p>
          <a:p>
            <a:r>
              <a:rPr lang="en-GB" sz="3200" i="1" dirty="0">
                <a:solidFill>
                  <a:schemeClr val="bg1"/>
                </a:solidFill>
              </a:rPr>
              <a:t>Lord hear us…</a:t>
            </a:r>
          </a:p>
          <a:p>
            <a:pPr algn="ctr"/>
            <a:r>
              <a:rPr lang="en-GB" sz="3200" i="1" dirty="0">
                <a:solidFill>
                  <a:srgbClr val="FFC000"/>
                </a:solidFill>
              </a:rPr>
              <a:t>Our Father…</a:t>
            </a:r>
          </a:p>
          <a:p>
            <a:endParaRPr lang="en-GB" sz="3200" i="1" dirty="0">
              <a:solidFill>
                <a:schemeClr val="bg1"/>
              </a:solidFill>
            </a:endParaRPr>
          </a:p>
          <a:p>
            <a:endParaRPr lang="en-GB" sz="3200" i="1" dirty="0">
              <a:solidFill>
                <a:schemeClr val="bg1"/>
              </a:solidFill>
            </a:endParaRPr>
          </a:p>
          <a:p>
            <a:endParaRPr lang="en-GB" sz="3200" i="1" dirty="0">
              <a:solidFill>
                <a:schemeClr val="bg1"/>
              </a:solidFill>
            </a:endParaRPr>
          </a:p>
          <a:p>
            <a:br>
              <a:rPr lang="en-GB" sz="4000" dirty="0">
                <a:solidFill>
                  <a:srgbClr val="FFC000"/>
                </a:solidFill>
              </a:rPr>
            </a:br>
            <a:endParaRPr lang="en-GB" sz="4000" dirty="0">
              <a:solidFill>
                <a:schemeClr val="bg1"/>
              </a:solidFill>
              <a:latin typeface="Candara" panose="020E0502030303020204" pitchFamily="34" charset="0"/>
            </a:endParaRPr>
          </a:p>
          <a:p>
            <a:pPr algn="ctr"/>
            <a:endParaRPr lang="en-GB" sz="4000" dirty="0">
              <a:solidFill>
                <a:schemeClr val="bg1"/>
              </a:solidFill>
              <a:latin typeface="Candara" panose="020E0502030303020204" pitchFamily="34" charset="0"/>
            </a:endParaRPr>
          </a:p>
          <a:p>
            <a:pPr algn="r"/>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6" name="Picture 2" descr="Candle, Fire, Flame, Candlelight, Wax, Burn, Red">
            <a:extLst>
              <a:ext uri="{FF2B5EF4-FFF2-40B4-BE49-F238E27FC236}">
                <a16:creationId xmlns:a16="http://schemas.microsoft.com/office/drawing/2014/main" id="{02447435-A550-40B6-A62B-C72D5A9F34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281"/>
            <a:ext cx="5185287" cy="556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03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36AC-A291-46E9-B0EA-6AEB3F6059CD}"/>
              </a:ext>
            </a:extLst>
          </p:cNvPr>
          <p:cNvSpPr>
            <a:spLocks noGrp="1"/>
          </p:cNvSpPr>
          <p:nvPr>
            <p:ph type="title"/>
          </p:nvPr>
        </p:nvSpPr>
        <p:spPr/>
        <p:txBody>
          <a:bodyPr/>
          <a:lstStyle/>
          <a:p>
            <a:r>
              <a:rPr lang="en-GB" dirty="0"/>
              <a:t>Sing (optional)</a:t>
            </a:r>
          </a:p>
        </p:txBody>
      </p:sp>
      <p:sp>
        <p:nvSpPr>
          <p:cNvPr id="3" name="Content Placeholder 2">
            <a:extLst>
              <a:ext uri="{FF2B5EF4-FFF2-40B4-BE49-F238E27FC236}">
                <a16:creationId xmlns:a16="http://schemas.microsoft.com/office/drawing/2014/main" id="{E158ACA4-6478-4738-BE69-034F5048FCD7}"/>
              </a:ext>
            </a:extLst>
          </p:cNvPr>
          <p:cNvSpPr>
            <a:spLocks noGrp="1"/>
          </p:cNvSpPr>
          <p:nvPr>
            <p:ph idx="1"/>
          </p:nvPr>
        </p:nvSpPr>
        <p:spPr/>
        <p:txBody>
          <a:bodyPr/>
          <a:lstStyle/>
          <a:p>
            <a:r>
              <a:rPr lang="en-GB" dirty="0"/>
              <a:t>Walk in the light</a:t>
            </a:r>
          </a:p>
          <a:p>
            <a:r>
              <a:rPr lang="en-GB" dirty="0"/>
              <a:t>One more step along the world I go</a:t>
            </a:r>
          </a:p>
          <a:p>
            <a:r>
              <a:rPr lang="en-GB" dirty="0"/>
              <a:t>This little light of mine</a:t>
            </a:r>
          </a:p>
        </p:txBody>
      </p:sp>
    </p:spTree>
    <p:extLst>
      <p:ext uri="{BB962C8B-B14F-4D97-AF65-F5344CB8AC3E}">
        <p14:creationId xmlns:p14="http://schemas.microsoft.com/office/powerpoint/2010/main" val="513008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009999"/>
                </a:solidFill>
                <a:latin typeface="Candara" panose="020E0502030303020204" pitchFamily="34" charset="0"/>
              </a:rPr>
              <a:t>     </a:t>
            </a:r>
            <a:r>
              <a:rPr lang="en-GB" sz="8000" dirty="0">
                <a:solidFill>
                  <a:srgbClr val="FF0000"/>
                </a:solidFill>
              </a:rPr>
              <a:t>Mission</a:t>
            </a:r>
          </a:p>
        </p:txBody>
      </p:sp>
      <p:sp>
        <p:nvSpPr>
          <p:cNvPr id="5" name="TextBox 4"/>
          <p:cNvSpPr txBox="1"/>
          <p:nvPr/>
        </p:nvSpPr>
        <p:spPr>
          <a:xfrm>
            <a:off x="-1" y="0"/>
            <a:ext cx="12191999"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 </a:t>
            </a:r>
            <a:endParaRPr lang="en-GB" sz="4000" dirty="0">
              <a:solidFill>
                <a:schemeClr val="bg1"/>
              </a:solidFill>
              <a:latin typeface="+mj-lt"/>
            </a:endParaRPr>
          </a:p>
          <a:p>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3" name="TextBox 2">
            <a:extLst>
              <a:ext uri="{FF2B5EF4-FFF2-40B4-BE49-F238E27FC236}">
                <a16:creationId xmlns:a16="http://schemas.microsoft.com/office/drawing/2014/main" id="{9B186E19-B7C5-454D-89B2-D354D3D36760}"/>
              </a:ext>
            </a:extLst>
          </p:cNvPr>
          <p:cNvSpPr txBox="1"/>
          <p:nvPr/>
        </p:nvSpPr>
        <p:spPr>
          <a:xfrm>
            <a:off x="4744279" y="339175"/>
            <a:ext cx="6838121" cy="5201424"/>
          </a:xfrm>
          <a:prstGeom prst="rect">
            <a:avLst/>
          </a:prstGeom>
          <a:noFill/>
        </p:spPr>
        <p:txBody>
          <a:bodyPr wrap="square" rtlCol="0">
            <a:spAutoFit/>
          </a:bodyPr>
          <a:lstStyle/>
          <a:p>
            <a:r>
              <a:rPr lang="en-GB" sz="2800" dirty="0">
                <a:solidFill>
                  <a:schemeClr val="bg1"/>
                </a:solidFill>
              </a:rPr>
              <a:t>Now: Complete an activity from the pack based on the theme and then live this out in your life:</a:t>
            </a:r>
          </a:p>
          <a:p>
            <a:endParaRPr lang="en-GB" sz="2800" dirty="0">
              <a:solidFill>
                <a:schemeClr val="bg1"/>
              </a:solidFill>
            </a:endParaRPr>
          </a:p>
          <a:p>
            <a:r>
              <a:rPr lang="en-GB" sz="4000" dirty="0">
                <a:solidFill>
                  <a:srgbClr val="FFC000"/>
                </a:solidFill>
              </a:rPr>
              <a:t>Walking, praying  and working together.  </a:t>
            </a:r>
          </a:p>
          <a:p>
            <a:endParaRPr lang="en-GB" sz="2800" dirty="0">
              <a:solidFill>
                <a:srgbClr val="FFC000"/>
              </a:solidFill>
            </a:endParaRPr>
          </a:p>
          <a:p>
            <a:r>
              <a:rPr lang="en-GB" sz="2800" dirty="0"/>
              <a:t>Consider: Creating a class or school display and then sending a photo to your Diocesan Adviser with a brief description of who you are and what you did.</a:t>
            </a:r>
          </a:p>
        </p:txBody>
      </p:sp>
      <p:pic>
        <p:nvPicPr>
          <p:cNvPr id="2" name="Picture 1">
            <a:extLst>
              <a:ext uri="{FF2B5EF4-FFF2-40B4-BE49-F238E27FC236}">
                <a16:creationId xmlns:a16="http://schemas.microsoft.com/office/drawing/2014/main" id="{2B88862A-BC92-41B5-959F-F62010A6AE3B}"/>
              </a:ext>
            </a:extLst>
          </p:cNvPr>
          <p:cNvPicPr>
            <a:picLocks noChangeAspect="1"/>
          </p:cNvPicPr>
          <p:nvPr/>
        </p:nvPicPr>
        <p:blipFill>
          <a:blip r:embed="rId4"/>
          <a:stretch>
            <a:fillRect/>
          </a:stretch>
        </p:blipFill>
        <p:spPr>
          <a:xfrm>
            <a:off x="-1374745" y="-308113"/>
            <a:ext cx="7071352" cy="5892987"/>
          </a:xfrm>
          <a:prstGeom prst="rect">
            <a:avLst/>
          </a:prstGeom>
        </p:spPr>
      </p:pic>
    </p:spTree>
    <p:extLst>
      <p:ext uri="{BB962C8B-B14F-4D97-AF65-F5344CB8AC3E}">
        <p14:creationId xmlns:p14="http://schemas.microsoft.com/office/powerpoint/2010/main" val="3509452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11549</TotalTime>
  <Words>474</Words>
  <Application>Microsoft Office PowerPoint</Application>
  <PresentationFormat>Widescreen</PresentationFormat>
  <Paragraphs>74</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Candara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Sing (optional)</vt:lpstr>
      <vt:lpstr>PowerPoint Presentation</vt:lpstr>
    </vt:vector>
  </TitlesOfParts>
  <Company>SCCM01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Crowley</dc:creator>
  <cp:lastModifiedBy>Elaine Arundell</cp:lastModifiedBy>
  <cp:revision>152</cp:revision>
  <dcterms:created xsi:type="dcterms:W3CDTF">2020-10-07T15:56:12Z</dcterms:created>
  <dcterms:modified xsi:type="dcterms:W3CDTF">2022-12-21T11:06:42Z</dcterms:modified>
</cp:coreProperties>
</file>