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Lst>
  <p:notesMasterIdLst>
    <p:notesMasterId r:id="rId24"/>
  </p:notesMasterIdLst>
  <p:sldIdLst>
    <p:sldId id="256" r:id="rId4"/>
    <p:sldId id="280" r:id="rId5"/>
    <p:sldId id="281" r:id="rId6"/>
    <p:sldId id="282" r:id="rId7"/>
    <p:sldId id="278" r:id="rId8"/>
    <p:sldId id="292" r:id="rId9"/>
    <p:sldId id="264" r:id="rId10"/>
    <p:sldId id="283" r:id="rId11"/>
    <p:sldId id="293" r:id="rId12"/>
    <p:sldId id="284" r:id="rId13"/>
    <p:sldId id="291" r:id="rId14"/>
    <p:sldId id="285" r:id="rId15"/>
    <p:sldId id="294" r:id="rId16"/>
    <p:sldId id="295" r:id="rId17"/>
    <p:sldId id="286" r:id="rId18"/>
    <p:sldId id="287" r:id="rId19"/>
    <p:sldId id="288" r:id="rId20"/>
    <p:sldId id="289" r:id="rId21"/>
    <p:sldId id="290" r:id="rId22"/>
    <p:sldId id="275" r:id="rId23"/>
  </p:sldIdLst>
  <p:sldSz cx="9144000" cy="6858000" type="screen4x3"/>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6374" autoAdjust="0"/>
  </p:normalViewPr>
  <p:slideViewPr>
    <p:cSldViewPr snapToGrid="0" snapToObjects="1">
      <p:cViewPr varScale="1">
        <p:scale>
          <a:sx n="106" d="100"/>
          <a:sy n="106" d="100"/>
        </p:scale>
        <p:origin x="14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80" d="100"/>
          <a:sy n="80" d="100"/>
        </p:scale>
        <p:origin x="316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CE888B60-E1F2-46DA-85C4-2CA4952E9C9C}" type="datetimeFigureOut">
              <a:rPr lang="en-GB" smtClean="0"/>
              <a:pPr/>
              <a:t>07/08/2019</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a:defRPr sz="1200"/>
            </a:lvl1pPr>
          </a:lstStyle>
          <a:p>
            <a:fld id="{ABDA8EBD-867D-457B-BE2E-6B3A51242293}" type="slidenum">
              <a:rPr lang="en-GB" smtClean="0"/>
              <a:pPr/>
              <a:t>‹#›</a:t>
            </a:fld>
            <a:endParaRPr lang="en-GB"/>
          </a:p>
        </p:txBody>
      </p:sp>
    </p:spTree>
    <p:extLst>
      <p:ext uri="{BB962C8B-B14F-4D97-AF65-F5344CB8AC3E}">
        <p14:creationId xmlns:p14="http://schemas.microsoft.com/office/powerpoint/2010/main" val="1380165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000000"/>
                </a:solidFill>
                <a:latin typeface="Arial Nova" panose="020B0504020202020204" pitchFamily="34" charset="0"/>
              </a:rPr>
              <a:t>October</a:t>
            </a:r>
            <a:r>
              <a:rPr lang="en-GB" sz="1200" dirty="0">
                <a:solidFill>
                  <a:srgbClr val="000000"/>
                </a:solidFill>
                <a:latin typeface="Arial Nova" panose="020B0504020202020204" pitchFamily="34" charset="0"/>
              </a:rPr>
              <a:t> is the focus month of EMM. However some religious orders have already begun to support it. Missio is aware that contemplative orders are already praying the EMM prayer, and mission congregations have begun promoting EMM2019. </a:t>
            </a:r>
          </a:p>
          <a:p>
            <a:endParaRPr lang="en-GB" dirty="0"/>
          </a:p>
        </p:txBody>
      </p:sp>
      <p:sp>
        <p:nvSpPr>
          <p:cNvPr id="4" name="Slide Number Placeholder 3"/>
          <p:cNvSpPr>
            <a:spLocks noGrp="1"/>
          </p:cNvSpPr>
          <p:nvPr>
            <p:ph type="sldNum" sz="quarter" idx="5"/>
          </p:nvPr>
        </p:nvSpPr>
        <p:spPr/>
        <p:txBody>
          <a:bodyPr/>
          <a:lstStyle/>
          <a:p>
            <a:fld id="{ABDA8EBD-867D-457B-BE2E-6B3A51242293}" type="slidenum">
              <a:rPr lang="en-GB" smtClean="0"/>
              <a:pPr/>
              <a:t>5</a:t>
            </a:fld>
            <a:endParaRPr lang="en-GB"/>
          </a:p>
        </p:txBody>
      </p:sp>
    </p:spTree>
    <p:extLst>
      <p:ext uri="{BB962C8B-B14F-4D97-AF65-F5344CB8AC3E}">
        <p14:creationId xmlns:p14="http://schemas.microsoft.com/office/powerpoint/2010/main" val="2311276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Arial Nova" panose="020B0504020202020204" pitchFamily="34" charset="0"/>
              </a:rPr>
              <a:t>Missio is part of a global network of over 120 offices. Together they support thousands of dioceses and communities. To gather the collective energy this network can make towards EMM2019, a worldwide campaign will begin in August - and they want everyone to get involved! </a:t>
            </a:r>
            <a:endParaRPr lang="en-GB" dirty="0"/>
          </a:p>
        </p:txBody>
      </p:sp>
      <p:sp>
        <p:nvSpPr>
          <p:cNvPr id="4" name="Slide Number Placeholder 3"/>
          <p:cNvSpPr>
            <a:spLocks noGrp="1"/>
          </p:cNvSpPr>
          <p:nvPr>
            <p:ph type="sldNum" sz="quarter" idx="5"/>
          </p:nvPr>
        </p:nvSpPr>
        <p:spPr/>
        <p:txBody>
          <a:bodyPr/>
          <a:lstStyle/>
          <a:p>
            <a:fld id="{ABDA8EBD-867D-457B-BE2E-6B3A51242293}" type="slidenum">
              <a:rPr lang="en-GB" smtClean="0"/>
              <a:pPr/>
              <a:t>6</a:t>
            </a:fld>
            <a:endParaRPr lang="en-GB"/>
          </a:p>
        </p:txBody>
      </p:sp>
    </p:spTree>
    <p:extLst>
      <p:ext uri="{BB962C8B-B14F-4D97-AF65-F5344CB8AC3E}">
        <p14:creationId xmlns:p14="http://schemas.microsoft.com/office/powerpoint/2010/main" val="2897116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Arial Nova" panose="020B0504020202020204" pitchFamily="34" charset="0"/>
              </a:rPr>
              <a:t>Missio is part of a global network of over 120 offices. Together they support thousands of dioceses and communities. To gather the collective energy this network can make towards EMM2019, a worldwide campaign will begin in August - and they want everyone to get involved! </a:t>
            </a:r>
            <a:endParaRPr lang="en-GB" dirty="0"/>
          </a:p>
        </p:txBody>
      </p:sp>
      <p:sp>
        <p:nvSpPr>
          <p:cNvPr id="4" name="Slide Number Placeholder 3"/>
          <p:cNvSpPr>
            <a:spLocks noGrp="1"/>
          </p:cNvSpPr>
          <p:nvPr>
            <p:ph type="sldNum" sz="quarter" idx="5"/>
          </p:nvPr>
        </p:nvSpPr>
        <p:spPr/>
        <p:txBody>
          <a:bodyPr/>
          <a:lstStyle/>
          <a:p>
            <a:fld id="{ABDA8EBD-867D-457B-BE2E-6B3A51242293}" type="slidenum">
              <a:rPr lang="en-GB" smtClean="0"/>
              <a:pPr/>
              <a:t>7</a:t>
            </a:fld>
            <a:endParaRPr lang="en-GB"/>
          </a:p>
        </p:txBody>
      </p:sp>
    </p:spTree>
    <p:extLst>
      <p:ext uri="{BB962C8B-B14F-4D97-AF65-F5344CB8AC3E}">
        <p14:creationId xmlns:p14="http://schemas.microsoft.com/office/powerpoint/2010/main" val="2263567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DA8EBD-867D-457B-BE2E-6B3A51242293}" type="slidenum">
              <a:rPr lang="en-GB" smtClean="0"/>
              <a:pPr/>
              <a:t>8</a:t>
            </a:fld>
            <a:endParaRPr lang="en-GB"/>
          </a:p>
        </p:txBody>
      </p:sp>
    </p:spTree>
    <p:extLst>
      <p:ext uri="{BB962C8B-B14F-4D97-AF65-F5344CB8AC3E}">
        <p14:creationId xmlns:p14="http://schemas.microsoft.com/office/powerpoint/2010/main" val="1845083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4324E4D-21EC-794C-901E-0155727C9EBC}" type="datetimeFigureOut">
              <a:rPr lang="en-US" smtClean="0"/>
              <a:pPr/>
              <a:t>8/7/2019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78A3C0-2FD4-0C42-B56E-815F8EFA9BA0}" type="slidenum">
              <a:rPr lang="en-US" smtClean="0"/>
              <a:pPr/>
              <a:t>‹#›</a:t>
            </a:fld>
            <a:endParaRPr lang="en-US"/>
          </a:p>
        </p:txBody>
      </p:sp>
    </p:spTree>
    <p:extLst>
      <p:ext uri="{BB962C8B-B14F-4D97-AF65-F5344CB8AC3E}">
        <p14:creationId xmlns:p14="http://schemas.microsoft.com/office/powerpoint/2010/main" val="1350766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324E4D-21EC-794C-901E-0155727C9EBC}" type="datetimeFigureOut">
              <a:rPr lang="en-US" smtClean="0"/>
              <a:pPr/>
              <a:t>8/7/2019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78A3C0-2FD4-0C42-B56E-815F8EFA9BA0}" type="slidenum">
              <a:rPr lang="en-US" smtClean="0"/>
              <a:pPr/>
              <a:t>‹#›</a:t>
            </a:fld>
            <a:endParaRPr lang="en-US"/>
          </a:p>
        </p:txBody>
      </p:sp>
    </p:spTree>
    <p:extLst>
      <p:ext uri="{BB962C8B-B14F-4D97-AF65-F5344CB8AC3E}">
        <p14:creationId xmlns:p14="http://schemas.microsoft.com/office/powerpoint/2010/main" val="2148953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324E4D-21EC-794C-901E-0155727C9EBC}" type="datetimeFigureOut">
              <a:rPr lang="en-US" smtClean="0"/>
              <a:pPr/>
              <a:t>8/7/2019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78A3C0-2FD4-0C42-B56E-815F8EFA9BA0}" type="slidenum">
              <a:rPr lang="en-US" smtClean="0"/>
              <a:pPr/>
              <a:t>‹#›</a:t>
            </a:fld>
            <a:endParaRPr lang="en-US"/>
          </a:p>
        </p:txBody>
      </p:sp>
    </p:spTree>
    <p:extLst>
      <p:ext uri="{BB962C8B-B14F-4D97-AF65-F5344CB8AC3E}">
        <p14:creationId xmlns:p14="http://schemas.microsoft.com/office/powerpoint/2010/main" val="172181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324E4D-21EC-794C-901E-0155727C9EBC}" type="datetimeFigureOut">
              <a:rPr lang="en-US" smtClean="0"/>
              <a:pPr/>
              <a:t>8/7/2019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78A3C0-2FD4-0C42-B56E-815F8EFA9BA0}" type="slidenum">
              <a:rPr lang="en-US" smtClean="0"/>
              <a:pPr/>
              <a:t>‹#›</a:t>
            </a:fld>
            <a:endParaRPr lang="en-US"/>
          </a:p>
        </p:txBody>
      </p:sp>
    </p:spTree>
    <p:extLst>
      <p:ext uri="{BB962C8B-B14F-4D97-AF65-F5344CB8AC3E}">
        <p14:creationId xmlns:p14="http://schemas.microsoft.com/office/powerpoint/2010/main" val="3193342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324E4D-21EC-794C-901E-0155727C9EBC}" type="datetimeFigureOut">
              <a:rPr lang="en-US" smtClean="0"/>
              <a:pPr/>
              <a:t>8/7/2019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78A3C0-2FD4-0C42-B56E-815F8EFA9BA0}" type="slidenum">
              <a:rPr lang="en-US" smtClean="0"/>
              <a:pPr/>
              <a:t>‹#›</a:t>
            </a:fld>
            <a:endParaRPr lang="en-US"/>
          </a:p>
        </p:txBody>
      </p:sp>
    </p:spTree>
    <p:extLst>
      <p:ext uri="{BB962C8B-B14F-4D97-AF65-F5344CB8AC3E}">
        <p14:creationId xmlns:p14="http://schemas.microsoft.com/office/powerpoint/2010/main" val="3854239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324E4D-21EC-794C-901E-0155727C9EBC}" type="datetimeFigureOut">
              <a:rPr lang="en-US" smtClean="0"/>
              <a:pPr/>
              <a:t>8/7/2019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8A3C0-2FD4-0C42-B56E-815F8EFA9BA0}" type="slidenum">
              <a:rPr lang="en-US" smtClean="0"/>
              <a:pPr/>
              <a:t>‹#›</a:t>
            </a:fld>
            <a:endParaRPr lang="en-US"/>
          </a:p>
        </p:txBody>
      </p:sp>
    </p:spTree>
    <p:extLst>
      <p:ext uri="{BB962C8B-B14F-4D97-AF65-F5344CB8AC3E}">
        <p14:creationId xmlns:p14="http://schemas.microsoft.com/office/powerpoint/2010/main" val="281398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324E4D-21EC-794C-901E-0155727C9EBC}" type="datetimeFigureOut">
              <a:rPr lang="en-US" smtClean="0"/>
              <a:pPr/>
              <a:t>8/7/2019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78A3C0-2FD4-0C42-B56E-815F8EFA9BA0}" type="slidenum">
              <a:rPr lang="en-US" smtClean="0"/>
              <a:pPr/>
              <a:t>‹#›</a:t>
            </a:fld>
            <a:endParaRPr lang="en-US"/>
          </a:p>
        </p:txBody>
      </p:sp>
    </p:spTree>
    <p:extLst>
      <p:ext uri="{BB962C8B-B14F-4D97-AF65-F5344CB8AC3E}">
        <p14:creationId xmlns:p14="http://schemas.microsoft.com/office/powerpoint/2010/main" val="1584583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324E4D-21EC-794C-901E-0155727C9EBC}" type="datetimeFigureOut">
              <a:rPr lang="en-US" smtClean="0"/>
              <a:pPr/>
              <a:t>8/7/2019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78A3C0-2FD4-0C42-B56E-815F8EFA9BA0}" type="slidenum">
              <a:rPr lang="en-US" smtClean="0"/>
              <a:pPr/>
              <a:t>‹#›</a:t>
            </a:fld>
            <a:endParaRPr lang="en-US"/>
          </a:p>
        </p:txBody>
      </p:sp>
    </p:spTree>
    <p:extLst>
      <p:ext uri="{BB962C8B-B14F-4D97-AF65-F5344CB8AC3E}">
        <p14:creationId xmlns:p14="http://schemas.microsoft.com/office/powerpoint/2010/main" val="2930391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324E4D-21EC-794C-901E-0155727C9EBC}" type="datetimeFigureOut">
              <a:rPr lang="en-US" smtClean="0"/>
              <a:pPr/>
              <a:t>8/7/2019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78A3C0-2FD4-0C42-B56E-815F8EFA9BA0}" type="slidenum">
              <a:rPr lang="en-US" smtClean="0"/>
              <a:pPr/>
              <a:t>‹#›</a:t>
            </a:fld>
            <a:endParaRPr lang="en-US"/>
          </a:p>
        </p:txBody>
      </p:sp>
    </p:spTree>
    <p:extLst>
      <p:ext uri="{BB962C8B-B14F-4D97-AF65-F5344CB8AC3E}">
        <p14:creationId xmlns:p14="http://schemas.microsoft.com/office/powerpoint/2010/main" val="3954612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324E4D-21EC-794C-901E-0155727C9EBC}" type="datetimeFigureOut">
              <a:rPr lang="en-US" smtClean="0"/>
              <a:pPr/>
              <a:t>8/7/2019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78A3C0-2FD4-0C42-B56E-815F8EFA9BA0}" type="slidenum">
              <a:rPr lang="en-US" smtClean="0"/>
              <a:pPr/>
              <a:t>‹#›</a:t>
            </a:fld>
            <a:endParaRPr lang="en-US"/>
          </a:p>
        </p:txBody>
      </p:sp>
    </p:spTree>
    <p:extLst>
      <p:ext uri="{BB962C8B-B14F-4D97-AF65-F5344CB8AC3E}">
        <p14:creationId xmlns:p14="http://schemas.microsoft.com/office/powerpoint/2010/main" val="2378203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324E4D-21EC-794C-901E-0155727C9EBC}" type="datetimeFigureOut">
              <a:rPr lang="en-US" smtClean="0"/>
              <a:pPr/>
              <a:t>8/7/2019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78A3C0-2FD4-0C42-B56E-815F8EFA9BA0}" type="slidenum">
              <a:rPr lang="en-US" smtClean="0"/>
              <a:pPr/>
              <a:t>‹#›</a:t>
            </a:fld>
            <a:endParaRPr lang="en-US"/>
          </a:p>
        </p:txBody>
      </p:sp>
    </p:spTree>
    <p:extLst>
      <p:ext uri="{BB962C8B-B14F-4D97-AF65-F5344CB8AC3E}">
        <p14:creationId xmlns:p14="http://schemas.microsoft.com/office/powerpoint/2010/main" val="920509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A5C42DCF-011A-1449-AD05-1B8DE3C34E10}" type="datetimeFigureOut">
              <a:rPr lang="en-US" smtClean="0"/>
              <a:pPr/>
              <a:t>8/7/2019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F10A58-1784-E844-A09F-EA8144FC6766}" type="slidenum">
              <a:rPr lang="en-US" smtClean="0"/>
              <a:pPr/>
              <a:t>‹#›</a:t>
            </a:fld>
            <a:endParaRPr lang="en-US"/>
          </a:p>
        </p:txBody>
      </p:sp>
    </p:spTree>
    <p:extLst>
      <p:ext uri="{BB962C8B-B14F-4D97-AF65-F5344CB8AC3E}">
        <p14:creationId xmlns:p14="http://schemas.microsoft.com/office/powerpoint/2010/main" val="2143718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A5C42DCF-011A-1449-AD05-1B8DE3C34E10}" type="datetimeFigureOut">
              <a:rPr lang="en-US" smtClean="0"/>
              <a:pPr/>
              <a:t>8/7/2019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F10A58-1784-E844-A09F-EA8144FC6766}" type="slidenum">
              <a:rPr lang="en-US" smtClean="0"/>
              <a:pPr/>
              <a:t>‹#›</a:t>
            </a:fld>
            <a:endParaRPr lang="en-US"/>
          </a:p>
        </p:txBody>
      </p:sp>
    </p:spTree>
    <p:extLst>
      <p:ext uri="{BB962C8B-B14F-4D97-AF65-F5344CB8AC3E}">
        <p14:creationId xmlns:p14="http://schemas.microsoft.com/office/powerpoint/2010/main" val="1461484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5C42DCF-011A-1449-AD05-1B8DE3C34E10}" type="datetimeFigureOut">
              <a:rPr lang="en-US" smtClean="0"/>
              <a:pPr/>
              <a:t>8/7/2019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F10A58-1784-E844-A09F-EA8144FC6766}" type="slidenum">
              <a:rPr lang="en-US" smtClean="0"/>
              <a:pPr/>
              <a:t>‹#›</a:t>
            </a:fld>
            <a:endParaRPr lang="en-US"/>
          </a:p>
        </p:txBody>
      </p:sp>
    </p:spTree>
    <p:extLst>
      <p:ext uri="{BB962C8B-B14F-4D97-AF65-F5344CB8AC3E}">
        <p14:creationId xmlns:p14="http://schemas.microsoft.com/office/powerpoint/2010/main" val="3365395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A5C42DCF-011A-1449-AD05-1B8DE3C34E10}" type="datetimeFigureOut">
              <a:rPr lang="en-US" smtClean="0"/>
              <a:pPr/>
              <a:t>8/7/2019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F10A58-1784-E844-A09F-EA8144FC6766}" type="slidenum">
              <a:rPr lang="en-US" smtClean="0"/>
              <a:pPr/>
              <a:t>‹#›</a:t>
            </a:fld>
            <a:endParaRPr lang="en-US"/>
          </a:p>
        </p:txBody>
      </p:sp>
    </p:spTree>
    <p:extLst>
      <p:ext uri="{BB962C8B-B14F-4D97-AF65-F5344CB8AC3E}">
        <p14:creationId xmlns:p14="http://schemas.microsoft.com/office/powerpoint/2010/main" val="3375447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A5C42DCF-011A-1449-AD05-1B8DE3C34E10}" type="datetimeFigureOut">
              <a:rPr lang="en-US" smtClean="0"/>
              <a:pPr/>
              <a:t>8/7/2019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F10A58-1784-E844-A09F-EA8144FC6766}" type="slidenum">
              <a:rPr lang="en-US" smtClean="0"/>
              <a:pPr/>
              <a:t>‹#›</a:t>
            </a:fld>
            <a:endParaRPr lang="en-US"/>
          </a:p>
        </p:txBody>
      </p:sp>
    </p:spTree>
    <p:extLst>
      <p:ext uri="{BB962C8B-B14F-4D97-AF65-F5344CB8AC3E}">
        <p14:creationId xmlns:p14="http://schemas.microsoft.com/office/powerpoint/2010/main" val="325297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A5C42DCF-011A-1449-AD05-1B8DE3C34E10}" type="datetimeFigureOut">
              <a:rPr lang="en-US" smtClean="0"/>
              <a:pPr/>
              <a:t>8/7/2019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F10A58-1784-E844-A09F-EA8144FC6766}" type="slidenum">
              <a:rPr lang="en-US" smtClean="0"/>
              <a:pPr/>
              <a:t>‹#›</a:t>
            </a:fld>
            <a:endParaRPr lang="en-US"/>
          </a:p>
        </p:txBody>
      </p:sp>
    </p:spTree>
    <p:extLst>
      <p:ext uri="{BB962C8B-B14F-4D97-AF65-F5344CB8AC3E}">
        <p14:creationId xmlns:p14="http://schemas.microsoft.com/office/powerpoint/2010/main" val="3542294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C42DCF-011A-1449-AD05-1B8DE3C34E10}" type="datetimeFigureOut">
              <a:rPr lang="en-US" smtClean="0"/>
              <a:pPr/>
              <a:t>8/7/2019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F10A58-1784-E844-A09F-EA8144FC6766}" type="slidenum">
              <a:rPr lang="en-US" smtClean="0"/>
              <a:pPr/>
              <a:t>‹#›</a:t>
            </a:fld>
            <a:endParaRPr lang="en-US"/>
          </a:p>
        </p:txBody>
      </p:sp>
    </p:spTree>
    <p:extLst>
      <p:ext uri="{BB962C8B-B14F-4D97-AF65-F5344CB8AC3E}">
        <p14:creationId xmlns:p14="http://schemas.microsoft.com/office/powerpoint/2010/main" val="3477801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5C42DCF-011A-1449-AD05-1B8DE3C34E10}" type="datetimeFigureOut">
              <a:rPr lang="en-US" smtClean="0"/>
              <a:pPr/>
              <a:t>8/7/2019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F10A58-1784-E844-A09F-EA8144FC6766}" type="slidenum">
              <a:rPr lang="en-US" smtClean="0"/>
              <a:pPr/>
              <a:t>‹#›</a:t>
            </a:fld>
            <a:endParaRPr lang="en-US"/>
          </a:p>
        </p:txBody>
      </p:sp>
    </p:spTree>
    <p:extLst>
      <p:ext uri="{BB962C8B-B14F-4D97-AF65-F5344CB8AC3E}">
        <p14:creationId xmlns:p14="http://schemas.microsoft.com/office/powerpoint/2010/main" val="3784925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5C42DCF-011A-1449-AD05-1B8DE3C34E10}" type="datetimeFigureOut">
              <a:rPr lang="en-US" smtClean="0"/>
              <a:pPr/>
              <a:t>8/7/2019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F10A58-1784-E844-A09F-EA8144FC6766}" type="slidenum">
              <a:rPr lang="en-US" smtClean="0"/>
              <a:pPr/>
              <a:t>‹#›</a:t>
            </a:fld>
            <a:endParaRPr lang="en-US"/>
          </a:p>
        </p:txBody>
      </p:sp>
    </p:spTree>
    <p:extLst>
      <p:ext uri="{BB962C8B-B14F-4D97-AF65-F5344CB8AC3E}">
        <p14:creationId xmlns:p14="http://schemas.microsoft.com/office/powerpoint/2010/main" val="4012175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A5C42DCF-011A-1449-AD05-1B8DE3C34E10}" type="datetimeFigureOut">
              <a:rPr lang="en-US" smtClean="0"/>
              <a:pPr/>
              <a:t>8/7/2019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F10A58-1784-E844-A09F-EA8144FC6766}" type="slidenum">
              <a:rPr lang="en-US" smtClean="0"/>
              <a:pPr/>
              <a:t>‹#›</a:t>
            </a:fld>
            <a:endParaRPr lang="en-US"/>
          </a:p>
        </p:txBody>
      </p:sp>
    </p:spTree>
    <p:extLst>
      <p:ext uri="{BB962C8B-B14F-4D97-AF65-F5344CB8AC3E}">
        <p14:creationId xmlns:p14="http://schemas.microsoft.com/office/powerpoint/2010/main" val="3809875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A5C42DCF-011A-1449-AD05-1B8DE3C34E10}" type="datetimeFigureOut">
              <a:rPr lang="en-US" smtClean="0"/>
              <a:pPr/>
              <a:t>8/7/2019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F10A58-1784-E844-A09F-EA8144FC6766}" type="slidenum">
              <a:rPr lang="en-US" smtClean="0"/>
              <a:pPr/>
              <a:t>‹#›</a:t>
            </a:fld>
            <a:endParaRPr lang="en-US"/>
          </a:p>
        </p:txBody>
      </p:sp>
    </p:spTree>
    <p:extLst>
      <p:ext uri="{BB962C8B-B14F-4D97-AF65-F5344CB8AC3E}">
        <p14:creationId xmlns:p14="http://schemas.microsoft.com/office/powerpoint/2010/main" val="1318956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9A928960-4599-1846-8859-9502622C8DEE}" type="datetimeFigureOut">
              <a:rPr lang="en-US" smtClean="0"/>
              <a:pPr/>
              <a:t>8/7/2019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4921EF-343B-1949-ACEC-D1ECABBF7FB0}" type="slidenum">
              <a:rPr lang="en-US" smtClean="0"/>
              <a:pPr/>
              <a:t>‹#›</a:t>
            </a:fld>
            <a:endParaRPr lang="en-US"/>
          </a:p>
        </p:txBody>
      </p:sp>
    </p:spTree>
    <p:extLst>
      <p:ext uri="{BB962C8B-B14F-4D97-AF65-F5344CB8AC3E}">
        <p14:creationId xmlns:p14="http://schemas.microsoft.com/office/powerpoint/2010/main" val="246244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9A928960-4599-1846-8859-9502622C8DEE}" type="datetimeFigureOut">
              <a:rPr lang="en-US" smtClean="0"/>
              <a:pPr/>
              <a:t>8/7/2019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4921EF-343B-1949-ACEC-D1ECABBF7FB0}" type="slidenum">
              <a:rPr lang="en-US" smtClean="0"/>
              <a:pPr/>
              <a:t>‹#›</a:t>
            </a:fld>
            <a:endParaRPr lang="en-US"/>
          </a:p>
        </p:txBody>
      </p:sp>
    </p:spTree>
    <p:extLst>
      <p:ext uri="{BB962C8B-B14F-4D97-AF65-F5344CB8AC3E}">
        <p14:creationId xmlns:p14="http://schemas.microsoft.com/office/powerpoint/2010/main" val="1257185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A928960-4599-1846-8859-9502622C8DEE}" type="datetimeFigureOut">
              <a:rPr lang="en-US" smtClean="0"/>
              <a:pPr/>
              <a:t>8/7/2019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4921EF-343B-1949-ACEC-D1ECABBF7FB0}" type="slidenum">
              <a:rPr lang="en-US" smtClean="0"/>
              <a:pPr/>
              <a:t>‹#›</a:t>
            </a:fld>
            <a:endParaRPr lang="en-US"/>
          </a:p>
        </p:txBody>
      </p:sp>
    </p:spTree>
    <p:extLst>
      <p:ext uri="{BB962C8B-B14F-4D97-AF65-F5344CB8AC3E}">
        <p14:creationId xmlns:p14="http://schemas.microsoft.com/office/powerpoint/2010/main" val="417330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A928960-4599-1846-8859-9502622C8DEE}" type="datetimeFigureOut">
              <a:rPr lang="en-US" smtClean="0"/>
              <a:pPr/>
              <a:t>8/7/2019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4921EF-343B-1949-ACEC-D1ECABBF7FB0}" type="slidenum">
              <a:rPr lang="en-US" smtClean="0"/>
              <a:pPr/>
              <a:t>‹#›</a:t>
            </a:fld>
            <a:endParaRPr lang="en-US"/>
          </a:p>
        </p:txBody>
      </p:sp>
    </p:spTree>
    <p:extLst>
      <p:ext uri="{BB962C8B-B14F-4D97-AF65-F5344CB8AC3E}">
        <p14:creationId xmlns:p14="http://schemas.microsoft.com/office/powerpoint/2010/main" val="1749031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9A928960-4599-1846-8859-9502622C8DEE}" type="datetimeFigureOut">
              <a:rPr lang="en-US" smtClean="0"/>
              <a:pPr/>
              <a:t>8/7/2019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4921EF-343B-1949-ACEC-D1ECABBF7FB0}" type="slidenum">
              <a:rPr lang="en-US" smtClean="0"/>
              <a:pPr/>
              <a:t>‹#›</a:t>
            </a:fld>
            <a:endParaRPr lang="en-US"/>
          </a:p>
        </p:txBody>
      </p:sp>
    </p:spTree>
    <p:extLst>
      <p:ext uri="{BB962C8B-B14F-4D97-AF65-F5344CB8AC3E}">
        <p14:creationId xmlns:p14="http://schemas.microsoft.com/office/powerpoint/2010/main" val="4277711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A928960-4599-1846-8859-9502622C8DEE}" type="datetimeFigureOut">
              <a:rPr lang="en-US" smtClean="0"/>
              <a:pPr/>
              <a:t>8/7/2019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4921EF-343B-1949-ACEC-D1ECABBF7FB0}" type="slidenum">
              <a:rPr lang="en-US" smtClean="0"/>
              <a:pPr/>
              <a:t>‹#›</a:t>
            </a:fld>
            <a:endParaRPr lang="en-US"/>
          </a:p>
        </p:txBody>
      </p:sp>
    </p:spTree>
    <p:extLst>
      <p:ext uri="{BB962C8B-B14F-4D97-AF65-F5344CB8AC3E}">
        <p14:creationId xmlns:p14="http://schemas.microsoft.com/office/powerpoint/2010/main" val="6677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928960-4599-1846-8859-9502622C8DEE}" type="datetimeFigureOut">
              <a:rPr lang="en-US" smtClean="0"/>
              <a:pPr/>
              <a:t>8/7/2019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4921EF-343B-1949-ACEC-D1ECABBF7FB0}" type="slidenum">
              <a:rPr lang="en-US" smtClean="0"/>
              <a:pPr/>
              <a:t>‹#›</a:t>
            </a:fld>
            <a:endParaRPr lang="en-US"/>
          </a:p>
        </p:txBody>
      </p:sp>
    </p:spTree>
    <p:extLst>
      <p:ext uri="{BB962C8B-B14F-4D97-AF65-F5344CB8AC3E}">
        <p14:creationId xmlns:p14="http://schemas.microsoft.com/office/powerpoint/2010/main" val="4106616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9A928960-4599-1846-8859-9502622C8DEE}" type="datetimeFigureOut">
              <a:rPr lang="en-US" smtClean="0"/>
              <a:pPr/>
              <a:t>8/7/2019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4921EF-343B-1949-ACEC-D1ECABBF7FB0}" type="slidenum">
              <a:rPr lang="en-US" smtClean="0"/>
              <a:pPr/>
              <a:t>‹#›</a:t>
            </a:fld>
            <a:endParaRPr lang="en-US"/>
          </a:p>
        </p:txBody>
      </p:sp>
    </p:spTree>
    <p:extLst>
      <p:ext uri="{BB962C8B-B14F-4D97-AF65-F5344CB8AC3E}">
        <p14:creationId xmlns:p14="http://schemas.microsoft.com/office/powerpoint/2010/main" val="1715975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9A928960-4599-1846-8859-9502622C8DEE}" type="datetimeFigureOut">
              <a:rPr lang="en-US" smtClean="0"/>
              <a:pPr/>
              <a:t>8/7/2019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4921EF-343B-1949-ACEC-D1ECABBF7FB0}" type="slidenum">
              <a:rPr lang="en-US" smtClean="0"/>
              <a:pPr/>
              <a:t>‹#›</a:t>
            </a:fld>
            <a:endParaRPr lang="en-US"/>
          </a:p>
        </p:txBody>
      </p:sp>
    </p:spTree>
    <p:extLst>
      <p:ext uri="{BB962C8B-B14F-4D97-AF65-F5344CB8AC3E}">
        <p14:creationId xmlns:p14="http://schemas.microsoft.com/office/powerpoint/2010/main" val="244741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9A928960-4599-1846-8859-9502622C8DEE}" type="datetimeFigureOut">
              <a:rPr lang="en-US" smtClean="0"/>
              <a:pPr/>
              <a:t>8/7/2019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4921EF-343B-1949-ACEC-D1ECABBF7FB0}" type="slidenum">
              <a:rPr lang="en-US" smtClean="0"/>
              <a:pPr/>
              <a:t>‹#›</a:t>
            </a:fld>
            <a:endParaRPr lang="en-US"/>
          </a:p>
        </p:txBody>
      </p:sp>
    </p:spTree>
    <p:extLst>
      <p:ext uri="{BB962C8B-B14F-4D97-AF65-F5344CB8AC3E}">
        <p14:creationId xmlns:p14="http://schemas.microsoft.com/office/powerpoint/2010/main" val="1201824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9A928960-4599-1846-8859-9502622C8DEE}" type="datetimeFigureOut">
              <a:rPr lang="en-US" smtClean="0"/>
              <a:pPr/>
              <a:t>8/7/2019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4921EF-343B-1949-ACEC-D1ECABBF7FB0}" type="slidenum">
              <a:rPr lang="en-US" smtClean="0"/>
              <a:pPr/>
              <a:t>‹#›</a:t>
            </a:fld>
            <a:endParaRPr lang="en-US"/>
          </a:p>
        </p:txBody>
      </p:sp>
    </p:spTree>
    <p:extLst>
      <p:ext uri="{BB962C8B-B14F-4D97-AF65-F5344CB8AC3E}">
        <p14:creationId xmlns:p14="http://schemas.microsoft.com/office/powerpoint/2010/main" val="2194821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Black_Slide.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324E4D-21EC-794C-901E-0155727C9EBC}" type="datetimeFigureOut">
              <a:rPr lang="en-US" smtClean="0"/>
              <a:pPr/>
              <a:t>8/7/2019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78A3C0-2FD4-0C42-B56E-815F8EFA9BA0}" type="slidenum">
              <a:rPr lang="en-US" smtClean="0"/>
              <a:pPr/>
              <a:t>‹#›</a:t>
            </a:fld>
            <a:endParaRPr lang="en-US"/>
          </a:p>
        </p:txBody>
      </p:sp>
    </p:spTree>
    <p:extLst>
      <p:ext uri="{BB962C8B-B14F-4D97-AF65-F5344CB8AC3E}">
        <p14:creationId xmlns:p14="http://schemas.microsoft.com/office/powerpoint/2010/main" val="17357835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Grey_Slide.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C42DCF-011A-1449-AD05-1B8DE3C34E10}" type="datetimeFigureOut">
              <a:rPr lang="en-US" smtClean="0"/>
              <a:pPr/>
              <a:t>8/7/2019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F10A58-1784-E844-A09F-EA8144FC6766}" type="slidenum">
              <a:rPr lang="en-US" smtClean="0"/>
              <a:pPr/>
              <a:t>‹#›</a:t>
            </a:fld>
            <a:endParaRPr lang="en-US"/>
          </a:p>
        </p:txBody>
      </p:sp>
    </p:spTree>
    <p:extLst>
      <p:ext uri="{BB962C8B-B14F-4D97-AF65-F5344CB8AC3E}">
        <p14:creationId xmlns:p14="http://schemas.microsoft.com/office/powerpoint/2010/main" val="1566990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White_Slide.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928960-4599-1846-8859-9502622C8DEE}" type="datetimeFigureOut">
              <a:rPr lang="en-US" smtClean="0"/>
              <a:pPr/>
              <a:t>8/7/2019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4921EF-343B-1949-ACEC-D1ECABBF7FB0}" type="slidenum">
              <a:rPr lang="en-US" smtClean="0"/>
              <a:pPr/>
              <a:t>‹#›</a:t>
            </a:fld>
            <a:endParaRPr lang="en-US"/>
          </a:p>
        </p:txBody>
      </p:sp>
    </p:spTree>
    <p:extLst>
      <p:ext uri="{BB962C8B-B14F-4D97-AF65-F5344CB8AC3E}">
        <p14:creationId xmlns:p14="http://schemas.microsoft.com/office/powerpoint/2010/main" val="40893095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3.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image" Target="../media/image4.jpeg"/><Relationship Id="rId1" Type="http://schemas.openxmlformats.org/officeDocument/2006/relationships/slideLayout" Target="../slideLayouts/slideLayout2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Layout" Target="../slideLayouts/slideLayout24.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3.xml"/><Relationship Id="rId5" Type="http://schemas.openxmlformats.org/officeDocument/2006/relationships/image" Target="../media/image12.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4.xml"/><Relationship Id="rId5" Type="http://schemas.openxmlformats.org/officeDocument/2006/relationships/image" Target="../media/image13.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png"/><Relationship Id="rId1" Type="http://schemas.openxmlformats.org/officeDocument/2006/relationships/slideLayout" Target="../slideLayouts/slideLayout24.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png"/><Relationship Id="rId1" Type="http://schemas.openxmlformats.org/officeDocument/2006/relationships/slideLayout" Target="../slideLayouts/slideLayout24.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Layout" Target="../slideLayouts/slideLayout24.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Layout" Target="../slideLayouts/slideLayout24.xml"/><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Layout" Target="../slideLayouts/slideLayout24.xml"/><Relationship Id="rId5" Type="http://schemas.openxmlformats.org/officeDocument/2006/relationships/image" Target="../media/image23.JP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png"/><Relationship Id="rId1" Type="http://schemas.openxmlformats.org/officeDocument/2006/relationships/slideLayout" Target="../slideLayouts/slideLayout24.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25.JP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4.png"/><Relationship Id="rId5" Type="http://schemas.openxmlformats.org/officeDocument/2006/relationships/image" Target="../media/image5.png"/><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5.png"/><Relationship Id="rId1" Type="http://schemas.openxmlformats.org/officeDocument/2006/relationships/slideLayout" Target="../slideLayouts/slideLayout24.xml"/><Relationship Id="rId4" Type="http://schemas.openxmlformats.org/officeDocument/2006/relationships/hyperlink" Target="mailto:emm2019@missio.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1E1690B-364C-4743-AD40-F764EF858579}"/>
              </a:ext>
            </a:extLst>
          </p:cNvPr>
          <p:cNvSpPr/>
          <p:nvPr/>
        </p:nvSpPr>
        <p:spPr>
          <a:xfrm>
            <a:off x="685800" y="1149606"/>
            <a:ext cx="6026009" cy="92333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5400" dirty="0">
                <a:ln w="0">
                  <a:solidFill>
                    <a:schemeClr val="accent2"/>
                  </a:solidFill>
                </a:ln>
                <a:solidFill>
                  <a:srgbClr val="C00000"/>
                </a:solidFill>
                <a:effectLst/>
              </a:rPr>
              <a:t>What is EMM2019? </a:t>
            </a:r>
            <a:endParaRPr lang="en-US" sz="5400" b="0" cap="none" spc="0" dirty="0">
              <a:ln w="0">
                <a:solidFill>
                  <a:schemeClr val="accent2"/>
                </a:solidFill>
              </a:ln>
              <a:solidFill>
                <a:srgbClr val="C00000"/>
              </a:solidFill>
              <a:effectLst/>
            </a:endParaRPr>
          </a:p>
        </p:txBody>
      </p:sp>
      <p:pic>
        <p:nvPicPr>
          <p:cNvPr id="12" name="Picture 11">
            <a:extLst>
              <a:ext uri="{FF2B5EF4-FFF2-40B4-BE49-F238E27FC236}">
                <a16:creationId xmlns:a16="http://schemas.microsoft.com/office/drawing/2014/main" id="{56D42267-F4EB-4990-A707-ACF3EB63E2EB}"/>
              </a:ext>
            </a:extLst>
          </p:cNvPr>
          <p:cNvPicPr>
            <a:picLocks noChangeAspect="1"/>
          </p:cNvPicPr>
          <p:nvPr/>
        </p:nvPicPr>
        <p:blipFill>
          <a:blip r:embed="rId2"/>
          <a:stretch>
            <a:fillRect/>
          </a:stretch>
        </p:blipFill>
        <p:spPr>
          <a:xfrm>
            <a:off x="7759408" y="5697243"/>
            <a:ext cx="1238183" cy="1143000"/>
          </a:xfrm>
          <a:prstGeom prst="rect">
            <a:avLst/>
          </a:prstGeom>
        </p:spPr>
      </p:pic>
      <p:pic>
        <p:nvPicPr>
          <p:cNvPr id="8" name="Picture 7">
            <a:extLst>
              <a:ext uri="{FF2B5EF4-FFF2-40B4-BE49-F238E27FC236}">
                <a16:creationId xmlns:a16="http://schemas.microsoft.com/office/drawing/2014/main" id="{AEA70015-4CE4-4DCE-9190-7969A5B0E2D8}"/>
              </a:ext>
            </a:extLst>
          </p:cNvPr>
          <p:cNvPicPr>
            <a:picLocks noChangeAspect="1"/>
          </p:cNvPicPr>
          <p:nvPr/>
        </p:nvPicPr>
        <p:blipFill rotWithShape="1">
          <a:blip r:embed="rId3"/>
          <a:srcRect l="21612" t="31073" r="25332" b="25559"/>
          <a:stretch/>
        </p:blipFill>
        <p:spPr>
          <a:xfrm>
            <a:off x="7309731" y="17756"/>
            <a:ext cx="1834269" cy="843379"/>
          </a:xfrm>
          <a:prstGeom prst="rect">
            <a:avLst/>
          </a:prstGeom>
        </p:spPr>
      </p:pic>
      <p:pic>
        <p:nvPicPr>
          <p:cNvPr id="4" name="Picture 3">
            <a:extLst>
              <a:ext uri="{FF2B5EF4-FFF2-40B4-BE49-F238E27FC236}">
                <a16:creationId xmlns:a16="http://schemas.microsoft.com/office/drawing/2014/main" id="{5ED26150-C994-4D76-9B66-5F2C663ACE9E}"/>
              </a:ext>
            </a:extLst>
          </p:cNvPr>
          <p:cNvPicPr>
            <a:picLocks noChangeAspect="1"/>
          </p:cNvPicPr>
          <p:nvPr/>
        </p:nvPicPr>
        <p:blipFill>
          <a:blip r:embed="rId4"/>
          <a:stretch>
            <a:fillRect/>
          </a:stretch>
        </p:blipFill>
        <p:spPr>
          <a:xfrm>
            <a:off x="270696" y="2099569"/>
            <a:ext cx="3533313" cy="3769665"/>
          </a:xfrm>
          <a:prstGeom prst="rect">
            <a:avLst/>
          </a:prstGeom>
        </p:spPr>
      </p:pic>
      <p:sp>
        <p:nvSpPr>
          <p:cNvPr id="2" name="TextBox 1">
            <a:extLst>
              <a:ext uri="{FF2B5EF4-FFF2-40B4-BE49-F238E27FC236}">
                <a16:creationId xmlns:a16="http://schemas.microsoft.com/office/drawing/2014/main" id="{63B12A64-37B5-40A8-9B83-D6788F78A3AA}"/>
              </a:ext>
            </a:extLst>
          </p:cNvPr>
          <p:cNvSpPr txBox="1"/>
          <p:nvPr/>
        </p:nvSpPr>
        <p:spPr>
          <a:xfrm>
            <a:off x="3942273" y="2305615"/>
            <a:ext cx="5055318" cy="830997"/>
          </a:xfrm>
          <a:prstGeom prst="rect">
            <a:avLst/>
          </a:prstGeom>
          <a:noFill/>
        </p:spPr>
        <p:txBody>
          <a:bodyPr wrap="square" rtlCol="0">
            <a:spAutoFit/>
          </a:bodyPr>
          <a:lstStyle/>
          <a:p>
            <a:pPr algn="ctr"/>
            <a:r>
              <a:rPr lang="en-GB" sz="2400" dirty="0">
                <a:solidFill>
                  <a:schemeClr val="tx1">
                    <a:lumMod val="85000"/>
                    <a:lumOff val="15000"/>
                  </a:schemeClr>
                </a:solidFill>
                <a:latin typeface="Arial Nova" panose="020B0504020202020204" pitchFamily="34" charset="0"/>
              </a:rPr>
              <a:t>EMM2019 is the </a:t>
            </a:r>
          </a:p>
          <a:p>
            <a:pPr algn="ctr"/>
            <a:r>
              <a:rPr lang="en-GB" sz="2400" b="1" dirty="0">
                <a:solidFill>
                  <a:srgbClr val="C00000"/>
                </a:solidFill>
                <a:latin typeface="Arial Nova" panose="020B0504020202020204" pitchFamily="34" charset="0"/>
              </a:rPr>
              <a:t>Extraordinary Month of Mission</a:t>
            </a:r>
            <a:r>
              <a:rPr lang="en-GB" sz="2400" dirty="0">
                <a:solidFill>
                  <a:schemeClr val="tx1">
                    <a:lumMod val="85000"/>
                    <a:lumOff val="15000"/>
                  </a:schemeClr>
                </a:solidFill>
                <a:latin typeface="Arial Nova" panose="020B0504020202020204" pitchFamily="34" charset="0"/>
              </a:rPr>
              <a:t> </a:t>
            </a:r>
          </a:p>
        </p:txBody>
      </p:sp>
      <p:sp>
        <p:nvSpPr>
          <p:cNvPr id="7" name="TextBox 6">
            <a:extLst>
              <a:ext uri="{FF2B5EF4-FFF2-40B4-BE49-F238E27FC236}">
                <a16:creationId xmlns:a16="http://schemas.microsoft.com/office/drawing/2014/main" id="{63B12A64-37B5-40A8-9B83-D6788F78A3AA}"/>
              </a:ext>
            </a:extLst>
          </p:cNvPr>
          <p:cNvSpPr txBox="1"/>
          <p:nvPr/>
        </p:nvSpPr>
        <p:spPr>
          <a:xfrm>
            <a:off x="3942273" y="3035985"/>
            <a:ext cx="5055317" cy="2308324"/>
          </a:xfrm>
          <a:prstGeom prst="rect">
            <a:avLst/>
          </a:prstGeom>
          <a:noFill/>
        </p:spPr>
        <p:txBody>
          <a:bodyPr wrap="square" rtlCol="0">
            <a:spAutoFit/>
          </a:bodyPr>
          <a:lstStyle/>
          <a:p>
            <a:endParaRPr lang="en-GB" sz="2400" dirty="0">
              <a:solidFill>
                <a:schemeClr val="tx1">
                  <a:lumMod val="85000"/>
                  <a:lumOff val="15000"/>
                </a:schemeClr>
              </a:solidFill>
              <a:latin typeface="Arial Nova" panose="020B0504020202020204" pitchFamily="34" charset="0"/>
            </a:endParaRPr>
          </a:p>
          <a:p>
            <a:pPr algn="ctr"/>
            <a:r>
              <a:rPr lang="en-GB" sz="2400" dirty="0">
                <a:solidFill>
                  <a:schemeClr val="tx1">
                    <a:lumMod val="85000"/>
                    <a:lumOff val="15000"/>
                  </a:schemeClr>
                </a:solidFill>
                <a:latin typeface="Arial Nova" panose="020B0504020202020204" pitchFamily="34" charset="0"/>
              </a:rPr>
              <a:t>Pope Francis has declared that October 2019 will be a special month of prayer and action to strengthen and grow God’s mission through the Church. </a:t>
            </a:r>
          </a:p>
        </p:txBody>
      </p:sp>
    </p:spTree>
    <p:extLst>
      <p:ext uri="{BB962C8B-B14F-4D97-AF65-F5344CB8AC3E}">
        <p14:creationId xmlns:p14="http://schemas.microsoft.com/office/powerpoint/2010/main" val="3434375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B8E420-D959-45EC-9E0C-B9EB36B02C0A}"/>
              </a:ext>
            </a:extLst>
          </p:cNvPr>
          <p:cNvSpPr>
            <a:spLocks noGrp="1"/>
          </p:cNvSpPr>
          <p:nvPr>
            <p:ph idx="1"/>
          </p:nvPr>
        </p:nvSpPr>
        <p:spPr>
          <a:xfrm>
            <a:off x="1468920" y="2182483"/>
            <a:ext cx="7343385" cy="3833937"/>
          </a:xfrm>
        </p:spPr>
        <p:txBody>
          <a:bodyPr>
            <a:noAutofit/>
          </a:bodyPr>
          <a:lstStyle/>
          <a:p>
            <a:pPr marL="0" indent="0">
              <a:spcAft>
                <a:spcPts val="600"/>
              </a:spcAft>
              <a:buNone/>
            </a:pPr>
            <a:r>
              <a:rPr lang="en-GB" sz="2400" dirty="0">
                <a:latin typeface="Arial Nova" panose="020B0504020202020204" pitchFamily="34" charset="0"/>
              </a:rPr>
              <a:t>To encourage Catholics into a deeper relationship with Jesus through prayer. </a:t>
            </a:r>
          </a:p>
          <a:p>
            <a:pPr marL="0" indent="0">
              <a:spcAft>
                <a:spcPts val="600"/>
              </a:spcAft>
              <a:buNone/>
            </a:pPr>
            <a:r>
              <a:rPr lang="en-GB" sz="2400" dirty="0">
                <a:latin typeface="Arial Nova" panose="020B0504020202020204" pitchFamily="34" charset="0"/>
              </a:rPr>
              <a:t>To look to, and learn from, the actions and sacrifices of our saints, martyrs and living missionaries. </a:t>
            </a:r>
          </a:p>
          <a:p>
            <a:pPr marL="0" indent="0">
              <a:spcAft>
                <a:spcPts val="600"/>
              </a:spcAft>
              <a:buNone/>
            </a:pPr>
            <a:r>
              <a:rPr lang="en-GB" sz="2400" dirty="0">
                <a:latin typeface="Arial Nova" panose="020B0504020202020204" pitchFamily="34" charset="0"/>
              </a:rPr>
              <a:t>To financially support overseas mission, through Missio. </a:t>
            </a:r>
          </a:p>
          <a:p>
            <a:pPr marL="0" indent="0">
              <a:spcAft>
                <a:spcPts val="600"/>
              </a:spcAft>
              <a:buNone/>
            </a:pPr>
            <a:r>
              <a:rPr lang="en-GB" sz="2400" dirty="0">
                <a:latin typeface="Arial Nova" panose="020B0504020202020204" pitchFamily="34" charset="0"/>
              </a:rPr>
              <a:t>To rediscover and renew our understanding of overseas mission (</a:t>
            </a:r>
            <a:r>
              <a:rPr lang="en-GB" sz="2400" i="1" dirty="0" err="1">
                <a:latin typeface="Arial Nova" panose="020B0504020202020204" pitchFamily="34" charset="0"/>
              </a:rPr>
              <a:t>missio</a:t>
            </a:r>
            <a:r>
              <a:rPr lang="en-GB" sz="2400" dirty="0">
                <a:latin typeface="Arial Nova" panose="020B0504020202020204" pitchFamily="34" charset="0"/>
              </a:rPr>
              <a:t> </a:t>
            </a:r>
            <a:r>
              <a:rPr lang="en-GB" sz="2400" i="1" dirty="0">
                <a:latin typeface="Arial Nova" panose="020B0504020202020204" pitchFamily="34" charset="0"/>
              </a:rPr>
              <a:t>ad </a:t>
            </a:r>
            <a:r>
              <a:rPr lang="en-GB" sz="2400" i="1" dirty="0" err="1">
                <a:latin typeface="Arial Nova" panose="020B0504020202020204" pitchFamily="34" charset="0"/>
              </a:rPr>
              <a:t>gentes</a:t>
            </a:r>
            <a:r>
              <a:rPr lang="en-GB" sz="2400" dirty="0">
                <a:latin typeface="Arial Nova" panose="020B0504020202020204" pitchFamily="34" charset="0"/>
              </a:rPr>
              <a:t>). </a:t>
            </a:r>
          </a:p>
        </p:txBody>
      </p:sp>
      <p:sp>
        <p:nvSpPr>
          <p:cNvPr id="5" name="Rectangle 4">
            <a:extLst>
              <a:ext uri="{FF2B5EF4-FFF2-40B4-BE49-F238E27FC236}">
                <a16:creationId xmlns:a16="http://schemas.microsoft.com/office/drawing/2014/main" id="{48676095-F5CC-4BDE-AE7C-096F5AE2984F}"/>
              </a:ext>
            </a:extLst>
          </p:cNvPr>
          <p:cNvSpPr/>
          <p:nvPr/>
        </p:nvSpPr>
        <p:spPr>
          <a:xfrm>
            <a:off x="765918" y="1149606"/>
            <a:ext cx="4924746" cy="92333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5400" dirty="0">
                <a:ln w="0">
                  <a:solidFill>
                    <a:schemeClr val="accent2"/>
                  </a:solidFill>
                </a:ln>
                <a:solidFill>
                  <a:srgbClr val="C00000"/>
                </a:solidFill>
                <a:effectLst/>
              </a:rPr>
              <a:t>EMM2019 </a:t>
            </a:r>
            <a:r>
              <a:rPr lang="en-US" sz="5400" dirty="0">
                <a:ln w="0">
                  <a:solidFill>
                    <a:schemeClr val="accent2"/>
                  </a:solidFill>
                </a:ln>
                <a:solidFill>
                  <a:srgbClr val="C00000"/>
                </a:solidFill>
              </a:rPr>
              <a:t>a</a:t>
            </a:r>
            <a:r>
              <a:rPr lang="en-US" sz="5400" dirty="0">
                <a:ln w="0">
                  <a:solidFill>
                    <a:schemeClr val="accent2"/>
                  </a:solidFill>
                </a:ln>
                <a:solidFill>
                  <a:srgbClr val="C00000"/>
                </a:solidFill>
                <a:effectLst/>
              </a:rPr>
              <a:t>ims: </a:t>
            </a:r>
            <a:endParaRPr lang="en-US" sz="5400" b="0" cap="none" spc="0" dirty="0">
              <a:ln w="0">
                <a:solidFill>
                  <a:schemeClr val="accent2"/>
                </a:solidFill>
              </a:ln>
              <a:solidFill>
                <a:srgbClr val="C00000"/>
              </a:solidFill>
              <a:effectLst/>
            </a:endParaRPr>
          </a:p>
        </p:txBody>
      </p:sp>
      <p:pic>
        <p:nvPicPr>
          <p:cNvPr id="6" name="Picture 5">
            <a:extLst>
              <a:ext uri="{FF2B5EF4-FFF2-40B4-BE49-F238E27FC236}">
                <a16:creationId xmlns:a16="http://schemas.microsoft.com/office/drawing/2014/main" id="{30250175-5F86-4A75-812D-93D6D38DB6E7}"/>
              </a:ext>
            </a:extLst>
          </p:cNvPr>
          <p:cNvPicPr>
            <a:picLocks noChangeAspect="1"/>
          </p:cNvPicPr>
          <p:nvPr/>
        </p:nvPicPr>
        <p:blipFill>
          <a:blip r:embed="rId2"/>
          <a:stretch>
            <a:fillRect/>
          </a:stretch>
        </p:blipFill>
        <p:spPr>
          <a:xfrm>
            <a:off x="7812676" y="5697243"/>
            <a:ext cx="1238183" cy="1143000"/>
          </a:xfrm>
          <a:prstGeom prst="rect">
            <a:avLst/>
          </a:prstGeom>
        </p:spPr>
      </p:pic>
      <p:pic>
        <p:nvPicPr>
          <p:cNvPr id="7" name="Picture 6">
            <a:extLst>
              <a:ext uri="{FF2B5EF4-FFF2-40B4-BE49-F238E27FC236}">
                <a16:creationId xmlns:a16="http://schemas.microsoft.com/office/drawing/2014/main" id="{BD2F79AD-B0F9-46A2-9B19-4B00AC9BF689}"/>
              </a:ext>
            </a:extLst>
          </p:cNvPr>
          <p:cNvPicPr>
            <a:picLocks noChangeAspect="1"/>
          </p:cNvPicPr>
          <p:nvPr/>
        </p:nvPicPr>
        <p:blipFill rotWithShape="1">
          <a:blip r:embed="rId3"/>
          <a:srcRect l="21612" t="31073" r="25332" b="25559"/>
          <a:stretch/>
        </p:blipFill>
        <p:spPr>
          <a:xfrm>
            <a:off x="7309731" y="17756"/>
            <a:ext cx="1834269" cy="843379"/>
          </a:xfrm>
          <a:prstGeom prst="rect">
            <a:avLst/>
          </a:prstGeom>
        </p:spPr>
      </p:pic>
      <p:pic>
        <p:nvPicPr>
          <p:cNvPr id="8" name="Picture 7">
            <a:extLst>
              <a:ext uri="{FF2B5EF4-FFF2-40B4-BE49-F238E27FC236}">
                <a16:creationId xmlns:a16="http://schemas.microsoft.com/office/drawing/2014/main" id="{AF2E4A16-2604-499C-BEE6-10CCFC587703}"/>
              </a:ext>
            </a:extLst>
          </p:cNvPr>
          <p:cNvPicPr>
            <a:picLocks noChangeAspect="1"/>
          </p:cNvPicPr>
          <p:nvPr/>
        </p:nvPicPr>
        <p:blipFill>
          <a:blip r:embed="rId4"/>
          <a:stretch>
            <a:fillRect/>
          </a:stretch>
        </p:blipFill>
        <p:spPr>
          <a:xfrm>
            <a:off x="453983" y="2182483"/>
            <a:ext cx="1056466" cy="947964"/>
          </a:xfrm>
          <a:prstGeom prst="rect">
            <a:avLst/>
          </a:prstGeom>
        </p:spPr>
      </p:pic>
      <p:pic>
        <p:nvPicPr>
          <p:cNvPr id="9" name="Picture 8">
            <a:extLst>
              <a:ext uri="{FF2B5EF4-FFF2-40B4-BE49-F238E27FC236}">
                <a16:creationId xmlns:a16="http://schemas.microsoft.com/office/drawing/2014/main" id="{44406F59-7DE4-4505-BD26-2A5461ED39E8}"/>
              </a:ext>
            </a:extLst>
          </p:cNvPr>
          <p:cNvPicPr>
            <a:picLocks noChangeAspect="1"/>
          </p:cNvPicPr>
          <p:nvPr/>
        </p:nvPicPr>
        <p:blipFill rotWithShape="1">
          <a:blip r:embed="rId5"/>
          <a:srcRect t="551" b="1737"/>
          <a:stretch/>
        </p:blipFill>
        <p:spPr>
          <a:xfrm>
            <a:off x="578317" y="3968865"/>
            <a:ext cx="803519" cy="802887"/>
          </a:xfrm>
          <a:prstGeom prst="rect">
            <a:avLst/>
          </a:prstGeom>
        </p:spPr>
      </p:pic>
      <p:pic>
        <p:nvPicPr>
          <p:cNvPr id="10" name="Picture 9">
            <a:extLst>
              <a:ext uri="{FF2B5EF4-FFF2-40B4-BE49-F238E27FC236}">
                <a16:creationId xmlns:a16="http://schemas.microsoft.com/office/drawing/2014/main" id="{2233C76B-EB1A-4464-B75B-D40C0A1B26D2}"/>
              </a:ext>
            </a:extLst>
          </p:cNvPr>
          <p:cNvPicPr>
            <a:picLocks noChangeAspect="1"/>
          </p:cNvPicPr>
          <p:nvPr/>
        </p:nvPicPr>
        <p:blipFill>
          <a:blip r:embed="rId6"/>
          <a:stretch>
            <a:fillRect/>
          </a:stretch>
        </p:blipFill>
        <p:spPr>
          <a:xfrm>
            <a:off x="541068" y="4847308"/>
            <a:ext cx="927853" cy="849935"/>
          </a:xfrm>
          <a:prstGeom prst="rect">
            <a:avLst/>
          </a:prstGeom>
        </p:spPr>
      </p:pic>
      <p:pic>
        <p:nvPicPr>
          <p:cNvPr id="12" name="Picture 11">
            <a:extLst>
              <a:ext uri="{FF2B5EF4-FFF2-40B4-BE49-F238E27FC236}">
                <a16:creationId xmlns:a16="http://schemas.microsoft.com/office/drawing/2014/main" id="{70033253-822C-4FA7-BD0A-3819725552AE}"/>
              </a:ext>
            </a:extLst>
          </p:cNvPr>
          <p:cNvPicPr>
            <a:picLocks noChangeAspect="1"/>
          </p:cNvPicPr>
          <p:nvPr/>
        </p:nvPicPr>
        <p:blipFill rotWithShape="1">
          <a:blip r:embed="rId7">
            <a:duotone>
              <a:schemeClr val="accent3">
                <a:shade val="45000"/>
                <a:satMod val="135000"/>
              </a:schemeClr>
              <a:prstClr val="white"/>
            </a:duotone>
            <a:extLst>
              <a:ext uri="{BEBA8EAE-BF5A-486C-A8C5-ECC9F3942E4B}">
                <a14:imgProps xmlns:a14="http://schemas.microsoft.com/office/drawing/2010/main">
                  <a14:imgLayer r:embed="rId8">
                    <a14:imgEffect>
                      <a14:backgroundRemoval t="24167" b="76389" l="31875" r="61458">
                        <a14:foregroundMark x1="46823" y1="24259" x2="46823" y2="24259"/>
                        <a14:foregroundMark x1="47552" y1="76389" x2="47552" y2="76389"/>
                        <a14:foregroundMark x1="61458" y1="50833" x2="61458" y2="50833"/>
                      </a14:backgroundRemoval>
                    </a14:imgEffect>
                    <a14:imgEffect>
                      <a14:sharpenSoften amount="50000"/>
                    </a14:imgEffect>
                  </a14:imgLayer>
                </a14:imgProps>
              </a:ext>
            </a:extLst>
          </a:blip>
          <a:srcRect l="28349" t="18199" r="34854" b="17831"/>
          <a:stretch/>
        </p:blipFill>
        <p:spPr>
          <a:xfrm>
            <a:off x="499540" y="3020900"/>
            <a:ext cx="969381" cy="947965"/>
          </a:xfrm>
          <a:prstGeom prst="rect">
            <a:avLst/>
          </a:prstGeom>
        </p:spPr>
      </p:pic>
    </p:spTree>
    <p:extLst>
      <p:ext uri="{BB962C8B-B14F-4D97-AF65-F5344CB8AC3E}">
        <p14:creationId xmlns:p14="http://schemas.microsoft.com/office/powerpoint/2010/main" val="1078878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53596F8-A515-43B0-9C6E-9769D00122FE}"/>
              </a:ext>
            </a:extLst>
          </p:cNvPr>
          <p:cNvPicPr>
            <a:picLocks noChangeAspect="1"/>
          </p:cNvPicPr>
          <p:nvPr/>
        </p:nvPicPr>
        <p:blipFill rotWithShape="1">
          <a:blip r:embed="rId2"/>
          <a:srcRect l="21612" t="31073" r="25332" b="25559"/>
          <a:stretch/>
        </p:blipFill>
        <p:spPr>
          <a:xfrm>
            <a:off x="7309731" y="17756"/>
            <a:ext cx="1834269" cy="843379"/>
          </a:xfrm>
          <a:prstGeom prst="rect">
            <a:avLst/>
          </a:prstGeom>
        </p:spPr>
      </p:pic>
      <p:sp>
        <p:nvSpPr>
          <p:cNvPr id="4" name="Rectangle 3">
            <a:extLst>
              <a:ext uri="{FF2B5EF4-FFF2-40B4-BE49-F238E27FC236}">
                <a16:creationId xmlns:a16="http://schemas.microsoft.com/office/drawing/2014/main" id="{B34CA0A1-B3C1-49F6-844D-704004454346}"/>
              </a:ext>
            </a:extLst>
          </p:cNvPr>
          <p:cNvSpPr/>
          <p:nvPr/>
        </p:nvSpPr>
        <p:spPr>
          <a:xfrm>
            <a:off x="568171" y="2667393"/>
            <a:ext cx="8118629" cy="1200329"/>
          </a:xfrm>
          <a:prstGeom prst="rect">
            <a:avLst/>
          </a:prstGeom>
        </p:spPr>
        <p:txBody>
          <a:bodyPr wrap="square">
            <a:spAutoFit/>
          </a:bodyPr>
          <a:lstStyle/>
          <a:p>
            <a:r>
              <a:rPr lang="en-GB" sz="2400" dirty="0">
                <a:solidFill>
                  <a:srgbClr val="000000"/>
                </a:solidFill>
                <a:latin typeface="Arial Nova" panose="020B0504020202020204" pitchFamily="34" charset="0"/>
              </a:rPr>
              <a:t>No. EMM2019 and World Mission Sunday are separate but complementary events.  </a:t>
            </a:r>
          </a:p>
          <a:p>
            <a:endParaRPr lang="en-GB" sz="2400" dirty="0">
              <a:solidFill>
                <a:srgbClr val="000000"/>
              </a:solidFill>
              <a:latin typeface="Arial Nova" panose="020B0504020202020204" pitchFamily="34" charset="0"/>
            </a:endParaRPr>
          </a:p>
        </p:txBody>
      </p:sp>
      <p:sp>
        <p:nvSpPr>
          <p:cNvPr id="6" name="Content Placeholder 5">
            <a:extLst>
              <a:ext uri="{FF2B5EF4-FFF2-40B4-BE49-F238E27FC236}">
                <a16:creationId xmlns:a16="http://schemas.microsoft.com/office/drawing/2014/main" id="{7DDA9821-949B-41E8-8642-49962D22FE00}"/>
              </a:ext>
            </a:extLst>
          </p:cNvPr>
          <p:cNvSpPr>
            <a:spLocks noGrp="1"/>
          </p:cNvSpPr>
          <p:nvPr>
            <p:ph idx="1"/>
          </p:nvPr>
        </p:nvSpPr>
        <p:spPr>
          <a:xfrm>
            <a:off x="152401" y="1159390"/>
            <a:ext cx="8803340" cy="14465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91440" tIns="45720" rIns="91440" bIns="45720">
            <a:spAutoFit/>
          </a:bodyPr>
          <a:lstStyle/>
          <a:p>
            <a:pPr marL="0" indent="0">
              <a:buNone/>
            </a:pPr>
            <a:r>
              <a:rPr lang="en-US" sz="4400" dirty="0">
                <a:ln w="0">
                  <a:solidFill>
                    <a:schemeClr val="accent2"/>
                  </a:solidFill>
                </a:ln>
                <a:solidFill>
                  <a:srgbClr val="C00000"/>
                </a:solidFill>
                <a:effectLst/>
              </a:rPr>
              <a:t>Is </a:t>
            </a:r>
            <a:r>
              <a:rPr lang="en-US" sz="4400" dirty="0">
                <a:ln w="0">
                  <a:solidFill>
                    <a:schemeClr val="accent2"/>
                  </a:solidFill>
                </a:ln>
                <a:solidFill>
                  <a:srgbClr val="C00000"/>
                </a:solidFill>
              </a:rPr>
              <a:t>EMM2019</a:t>
            </a:r>
            <a:r>
              <a:rPr lang="en-US" sz="4400" dirty="0">
                <a:ln w="0">
                  <a:solidFill>
                    <a:schemeClr val="accent2"/>
                  </a:solidFill>
                </a:ln>
                <a:solidFill>
                  <a:srgbClr val="C00000"/>
                </a:solidFill>
                <a:effectLst/>
              </a:rPr>
              <a:t> replacing </a:t>
            </a:r>
            <a:r>
              <a:rPr lang="en-US" sz="4400" dirty="0">
                <a:ln w="0">
                  <a:solidFill>
                    <a:schemeClr val="accent2"/>
                  </a:solidFill>
                </a:ln>
                <a:solidFill>
                  <a:srgbClr val="C00000"/>
                </a:solidFill>
              </a:rPr>
              <a:t>World </a:t>
            </a:r>
            <a:r>
              <a:rPr lang="en-US" sz="4400" dirty="0">
                <a:ln w="0">
                  <a:solidFill>
                    <a:schemeClr val="accent2"/>
                  </a:solidFill>
                </a:ln>
                <a:solidFill>
                  <a:srgbClr val="C00000"/>
                </a:solidFill>
                <a:effectLst/>
              </a:rPr>
              <a:t>Mission Sunday?</a:t>
            </a:r>
            <a:endParaRPr lang="en-US" sz="4400" b="0" cap="none" spc="0" dirty="0">
              <a:ln w="0">
                <a:solidFill>
                  <a:schemeClr val="accent2"/>
                </a:solidFill>
              </a:ln>
              <a:solidFill>
                <a:srgbClr val="C00000"/>
              </a:solidFill>
              <a:effectLst/>
            </a:endParaRPr>
          </a:p>
        </p:txBody>
      </p:sp>
      <p:pic>
        <p:nvPicPr>
          <p:cNvPr id="7" name="Picture 6">
            <a:extLst>
              <a:ext uri="{FF2B5EF4-FFF2-40B4-BE49-F238E27FC236}">
                <a16:creationId xmlns:a16="http://schemas.microsoft.com/office/drawing/2014/main" id="{2AD75114-2FC0-47A3-B34E-16B43515B157}"/>
              </a:ext>
            </a:extLst>
          </p:cNvPr>
          <p:cNvPicPr>
            <a:picLocks noChangeAspect="1"/>
          </p:cNvPicPr>
          <p:nvPr/>
        </p:nvPicPr>
        <p:blipFill>
          <a:blip r:embed="rId3"/>
          <a:stretch>
            <a:fillRect/>
          </a:stretch>
        </p:blipFill>
        <p:spPr>
          <a:xfrm>
            <a:off x="7812676" y="5697243"/>
            <a:ext cx="1238183" cy="1143000"/>
          </a:xfrm>
          <a:prstGeom prst="rect">
            <a:avLst/>
          </a:prstGeom>
        </p:spPr>
      </p:pic>
      <p:pic>
        <p:nvPicPr>
          <p:cNvPr id="3" name="Picture 2">
            <a:extLst>
              <a:ext uri="{FF2B5EF4-FFF2-40B4-BE49-F238E27FC236}">
                <a16:creationId xmlns:a16="http://schemas.microsoft.com/office/drawing/2014/main" id="{F99AE50B-371B-4F9E-BE53-922DD5437949}"/>
              </a:ext>
            </a:extLst>
          </p:cNvPr>
          <p:cNvPicPr>
            <a:picLocks noChangeAspect="1"/>
          </p:cNvPicPr>
          <p:nvPr/>
        </p:nvPicPr>
        <p:blipFill rotWithShape="1">
          <a:blip r:embed="rId4"/>
          <a:srcRect l="50127" t="14440" r="17916" b="46842"/>
          <a:stretch/>
        </p:blipFill>
        <p:spPr>
          <a:xfrm>
            <a:off x="255015" y="3789641"/>
            <a:ext cx="3421733" cy="2320581"/>
          </a:xfrm>
          <a:prstGeom prst="rect">
            <a:avLst/>
          </a:prstGeom>
        </p:spPr>
      </p:pic>
      <p:sp>
        <p:nvSpPr>
          <p:cNvPr id="5" name="Rectangle 4">
            <a:extLst>
              <a:ext uri="{FF2B5EF4-FFF2-40B4-BE49-F238E27FC236}">
                <a16:creationId xmlns:a16="http://schemas.microsoft.com/office/drawing/2014/main" id="{2BE8FAE9-A208-44DB-871F-14510823900A}"/>
              </a:ext>
            </a:extLst>
          </p:cNvPr>
          <p:cNvSpPr/>
          <p:nvPr/>
        </p:nvSpPr>
        <p:spPr>
          <a:xfrm>
            <a:off x="3789793" y="3979674"/>
            <a:ext cx="4233615" cy="1938992"/>
          </a:xfrm>
          <a:prstGeom prst="rect">
            <a:avLst/>
          </a:prstGeom>
        </p:spPr>
        <p:txBody>
          <a:bodyPr wrap="square">
            <a:spAutoFit/>
          </a:bodyPr>
          <a:lstStyle/>
          <a:p>
            <a:r>
              <a:rPr lang="en-GB" sz="2400" dirty="0">
                <a:solidFill>
                  <a:srgbClr val="000000"/>
                </a:solidFill>
                <a:latin typeface="Arial Nova" panose="020B0504020202020204" pitchFamily="34" charset="0"/>
              </a:rPr>
              <a:t>World Mission Sunday </a:t>
            </a:r>
          </a:p>
          <a:p>
            <a:r>
              <a:rPr lang="en-GB" sz="2400" dirty="0">
                <a:solidFill>
                  <a:srgbClr val="000000"/>
                </a:solidFill>
                <a:latin typeface="Arial Nova" panose="020B0504020202020204" pitchFamily="34" charset="0"/>
              </a:rPr>
              <a:t>is on </a:t>
            </a:r>
            <a:r>
              <a:rPr lang="en-GB" sz="2400" b="1" dirty="0">
                <a:solidFill>
                  <a:srgbClr val="000000"/>
                </a:solidFill>
                <a:latin typeface="Arial Nova" panose="020B0504020202020204" pitchFamily="34" charset="0"/>
              </a:rPr>
              <a:t>20 October 2019</a:t>
            </a:r>
            <a:r>
              <a:rPr lang="en-GB" sz="2400" dirty="0">
                <a:solidFill>
                  <a:srgbClr val="000000"/>
                </a:solidFill>
                <a:latin typeface="Arial Nova" panose="020B0504020202020204" pitchFamily="34" charset="0"/>
              </a:rPr>
              <a:t>. </a:t>
            </a:r>
          </a:p>
          <a:p>
            <a:br>
              <a:rPr lang="en-GB" sz="2400" dirty="0">
                <a:solidFill>
                  <a:srgbClr val="000000"/>
                </a:solidFill>
                <a:latin typeface="Arial Nova" panose="020B0504020202020204" pitchFamily="34" charset="0"/>
              </a:rPr>
            </a:br>
            <a:r>
              <a:rPr lang="en-GB" sz="2400" dirty="0">
                <a:solidFill>
                  <a:srgbClr val="000000"/>
                </a:solidFill>
                <a:latin typeface="Arial Nova" panose="020B0504020202020204" pitchFamily="34" charset="0"/>
              </a:rPr>
              <a:t>The theme is </a:t>
            </a:r>
            <a:br>
              <a:rPr lang="en-GB" sz="2400" dirty="0">
                <a:solidFill>
                  <a:srgbClr val="000000"/>
                </a:solidFill>
                <a:latin typeface="Arial Nova" panose="020B0504020202020204" pitchFamily="34" charset="0"/>
              </a:rPr>
            </a:br>
            <a:r>
              <a:rPr lang="en-GB" sz="2400" b="1" dirty="0">
                <a:solidFill>
                  <a:srgbClr val="000000"/>
                </a:solidFill>
                <a:latin typeface="Arial Nova" panose="020B0504020202020204" pitchFamily="34" charset="0"/>
              </a:rPr>
              <a:t>‘Together we are Mission’</a:t>
            </a:r>
            <a:r>
              <a:rPr lang="en-GB" sz="2400" dirty="0">
                <a:solidFill>
                  <a:srgbClr val="000000"/>
                </a:solidFill>
                <a:latin typeface="Arial Nova" panose="020B0504020202020204" pitchFamily="34" charset="0"/>
              </a:rPr>
              <a:t>.</a:t>
            </a:r>
            <a:endParaRPr lang="en-GB" sz="2400" dirty="0">
              <a:latin typeface="Arial Nova" panose="020B0504020202020204" pitchFamily="34" charset="0"/>
            </a:endParaRPr>
          </a:p>
        </p:txBody>
      </p:sp>
    </p:spTree>
    <p:extLst>
      <p:ext uri="{BB962C8B-B14F-4D97-AF65-F5344CB8AC3E}">
        <p14:creationId xmlns:p14="http://schemas.microsoft.com/office/powerpoint/2010/main" val="1896207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E3F7FD-8C7B-489B-BBF6-6104037C8C43}"/>
              </a:ext>
            </a:extLst>
          </p:cNvPr>
          <p:cNvPicPr>
            <a:picLocks noChangeAspect="1"/>
          </p:cNvPicPr>
          <p:nvPr/>
        </p:nvPicPr>
        <p:blipFill rotWithShape="1">
          <a:blip r:embed="rId2"/>
          <a:srcRect l="21612" t="31073" r="25332" b="25559"/>
          <a:stretch/>
        </p:blipFill>
        <p:spPr>
          <a:xfrm>
            <a:off x="7309731" y="17756"/>
            <a:ext cx="1834269" cy="843379"/>
          </a:xfrm>
          <a:prstGeom prst="rect">
            <a:avLst/>
          </a:prstGeom>
        </p:spPr>
      </p:pic>
      <p:sp>
        <p:nvSpPr>
          <p:cNvPr id="4" name="Rectangle 3">
            <a:extLst>
              <a:ext uri="{FF2B5EF4-FFF2-40B4-BE49-F238E27FC236}">
                <a16:creationId xmlns:a16="http://schemas.microsoft.com/office/drawing/2014/main" id="{FF8D4CBD-74C0-4D85-A9BB-D0E751894D40}"/>
              </a:ext>
            </a:extLst>
          </p:cNvPr>
          <p:cNvSpPr/>
          <p:nvPr/>
        </p:nvSpPr>
        <p:spPr>
          <a:xfrm>
            <a:off x="457200" y="2752146"/>
            <a:ext cx="8229600" cy="1938992"/>
          </a:xfrm>
          <a:prstGeom prst="rect">
            <a:avLst/>
          </a:prstGeom>
        </p:spPr>
        <p:txBody>
          <a:bodyPr wrap="square">
            <a:spAutoFit/>
          </a:bodyPr>
          <a:lstStyle/>
          <a:p>
            <a:r>
              <a:rPr lang="en-GB" sz="2400" dirty="0">
                <a:solidFill>
                  <a:srgbClr val="000000"/>
                </a:solidFill>
                <a:latin typeface="Arial Nova" panose="020B0504020202020204" pitchFamily="34" charset="0"/>
              </a:rPr>
              <a:t>Missio, also known as Pontifical Mission Societies.</a:t>
            </a:r>
          </a:p>
          <a:p>
            <a:endParaRPr lang="en-GB" sz="2400" dirty="0">
              <a:solidFill>
                <a:srgbClr val="000000"/>
              </a:solidFill>
              <a:latin typeface="Arial Nova" panose="020B0504020202020204" pitchFamily="34" charset="0"/>
            </a:endParaRPr>
          </a:p>
          <a:p>
            <a:r>
              <a:rPr lang="en-GB" sz="2400" dirty="0">
                <a:solidFill>
                  <a:srgbClr val="000000"/>
                </a:solidFill>
                <a:latin typeface="Arial Nova" panose="020B0504020202020204" pitchFamily="34" charset="0"/>
              </a:rPr>
              <a:t>Pope Francis asks schools, parishes, organisations, orders, dioceses, communities and individuals to get creative in supporting this global Church initiative.</a:t>
            </a:r>
            <a:endParaRPr lang="en-GB" sz="2400" dirty="0">
              <a:latin typeface="Arial Nova" panose="020B0504020202020204" pitchFamily="34" charset="0"/>
            </a:endParaRPr>
          </a:p>
        </p:txBody>
      </p:sp>
      <p:sp>
        <p:nvSpPr>
          <p:cNvPr id="7" name="Content Placeholder 6">
            <a:extLst>
              <a:ext uri="{FF2B5EF4-FFF2-40B4-BE49-F238E27FC236}">
                <a16:creationId xmlns:a16="http://schemas.microsoft.com/office/drawing/2014/main" id="{52A8C4E6-7B9D-48FA-BFFC-A84F7CFB9169}"/>
              </a:ext>
            </a:extLst>
          </p:cNvPr>
          <p:cNvSpPr>
            <a:spLocks noGrp="1"/>
          </p:cNvSpPr>
          <p:nvPr>
            <p:ph idx="1"/>
          </p:nvPr>
        </p:nvSpPr>
        <p:spPr>
          <a:xfrm>
            <a:off x="320595" y="1502663"/>
            <a:ext cx="8222124" cy="83099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marL="0" indent="0" algn="ctr">
              <a:buNone/>
            </a:pPr>
            <a:r>
              <a:rPr lang="en-US" sz="4800" dirty="0">
                <a:ln w="0">
                  <a:solidFill>
                    <a:schemeClr val="accent2"/>
                  </a:solidFill>
                </a:ln>
                <a:solidFill>
                  <a:srgbClr val="C00000"/>
                </a:solidFill>
                <a:effectLst/>
              </a:rPr>
              <a:t>Who is coordinating EMM2019?</a:t>
            </a:r>
            <a:endParaRPr lang="en-US" sz="4800" b="0" cap="none" spc="0" dirty="0">
              <a:ln w="0">
                <a:solidFill>
                  <a:schemeClr val="accent2"/>
                </a:solidFill>
              </a:ln>
              <a:solidFill>
                <a:srgbClr val="C00000"/>
              </a:solidFill>
              <a:effectLst/>
            </a:endParaRPr>
          </a:p>
        </p:txBody>
      </p:sp>
      <p:pic>
        <p:nvPicPr>
          <p:cNvPr id="8" name="Picture 7">
            <a:extLst>
              <a:ext uri="{FF2B5EF4-FFF2-40B4-BE49-F238E27FC236}">
                <a16:creationId xmlns:a16="http://schemas.microsoft.com/office/drawing/2014/main" id="{88561E6F-0CBA-4249-8DD6-348C6065D426}"/>
              </a:ext>
            </a:extLst>
          </p:cNvPr>
          <p:cNvPicPr>
            <a:picLocks noChangeAspect="1"/>
          </p:cNvPicPr>
          <p:nvPr/>
        </p:nvPicPr>
        <p:blipFill>
          <a:blip r:embed="rId3"/>
          <a:stretch>
            <a:fillRect/>
          </a:stretch>
        </p:blipFill>
        <p:spPr>
          <a:xfrm>
            <a:off x="7812676" y="5697243"/>
            <a:ext cx="1238183" cy="1143000"/>
          </a:xfrm>
          <a:prstGeom prst="rect">
            <a:avLst/>
          </a:prstGeom>
        </p:spPr>
      </p:pic>
    </p:spTree>
    <p:extLst>
      <p:ext uri="{BB962C8B-B14F-4D97-AF65-F5344CB8AC3E}">
        <p14:creationId xmlns:p14="http://schemas.microsoft.com/office/powerpoint/2010/main" val="2330341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22389B0-9037-4B6F-BF2D-675B1FC7BEF2}"/>
              </a:ext>
            </a:extLst>
          </p:cNvPr>
          <p:cNvPicPr>
            <a:picLocks noChangeAspect="1"/>
          </p:cNvPicPr>
          <p:nvPr/>
        </p:nvPicPr>
        <p:blipFill rotWithShape="1">
          <a:blip r:embed="rId3"/>
          <a:srcRect l="21612" t="31073" r="25332" b="25559"/>
          <a:stretch/>
        </p:blipFill>
        <p:spPr>
          <a:xfrm>
            <a:off x="7309731" y="17756"/>
            <a:ext cx="1834269" cy="843379"/>
          </a:xfrm>
          <a:prstGeom prst="rect">
            <a:avLst/>
          </a:prstGeom>
        </p:spPr>
      </p:pic>
      <p:sp>
        <p:nvSpPr>
          <p:cNvPr id="2" name="Rectangle 1">
            <a:extLst>
              <a:ext uri="{FF2B5EF4-FFF2-40B4-BE49-F238E27FC236}">
                <a16:creationId xmlns:a16="http://schemas.microsoft.com/office/drawing/2014/main" id="{ABA0D9EB-4221-4EAB-B380-4A506593D53B}"/>
              </a:ext>
            </a:extLst>
          </p:cNvPr>
          <p:cNvSpPr/>
          <p:nvPr/>
        </p:nvSpPr>
        <p:spPr>
          <a:xfrm>
            <a:off x="893908" y="4004556"/>
            <a:ext cx="7563774" cy="1569660"/>
          </a:xfrm>
          <a:prstGeom prst="rect">
            <a:avLst/>
          </a:prstGeom>
        </p:spPr>
        <p:txBody>
          <a:bodyPr wrap="square">
            <a:spAutoFit/>
          </a:bodyPr>
          <a:lstStyle/>
          <a:p>
            <a:endParaRPr lang="en-GB" sz="2400" dirty="0">
              <a:solidFill>
                <a:srgbClr val="000000"/>
              </a:solidFill>
              <a:latin typeface="Arial Nova" panose="020B0504020202020204" pitchFamily="34" charset="0"/>
            </a:endParaRPr>
          </a:p>
          <a:p>
            <a:pPr algn="ctr"/>
            <a:r>
              <a:rPr lang="en-GB" sz="2400" dirty="0">
                <a:solidFill>
                  <a:srgbClr val="000000"/>
                </a:solidFill>
                <a:latin typeface="Arial Nova" panose="020B0504020202020204" pitchFamily="34" charset="0"/>
              </a:rPr>
              <a:t>EMM2019 runs throughout October, but many are already celebrating this special occasion, and will continue until the end of the year. </a:t>
            </a:r>
            <a:endParaRPr lang="en-GB" sz="2400" dirty="0">
              <a:latin typeface="Arial Nova" panose="020B0504020202020204" pitchFamily="34" charset="0"/>
            </a:endParaRPr>
          </a:p>
        </p:txBody>
      </p:sp>
      <p:sp>
        <p:nvSpPr>
          <p:cNvPr id="7" name="Content Placeholder 6">
            <a:extLst>
              <a:ext uri="{FF2B5EF4-FFF2-40B4-BE49-F238E27FC236}">
                <a16:creationId xmlns:a16="http://schemas.microsoft.com/office/drawing/2014/main" id="{84E3ED3D-6873-4083-91EB-3769DE80D6E1}"/>
              </a:ext>
            </a:extLst>
          </p:cNvPr>
          <p:cNvSpPr txBox="1">
            <a:spLocks/>
          </p:cNvSpPr>
          <p:nvPr/>
        </p:nvSpPr>
        <p:spPr>
          <a:xfrm>
            <a:off x="514131" y="1247159"/>
            <a:ext cx="8385437" cy="92333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none" lIns="91440" tIns="45720" rIns="91440" bIns="45720" rtlCol="0">
            <a:sp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5400" dirty="0">
                <a:ln w="0">
                  <a:solidFill>
                    <a:schemeClr val="accent2"/>
                  </a:solidFill>
                </a:ln>
                <a:solidFill>
                  <a:srgbClr val="C00000"/>
                </a:solidFill>
                <a:effectLst/>
              </a:rPr>
              <a:t>When does EMM2019 start? </a:t>
            </a:r>
          </a:p>
        </p:txBody>
      </p:sp>
      <p:pic>
        <p:nvPicPr>
          <p:cNvPr id="8" name="Picture 7">
            <a:extLst>
              <a:ext uri="{FF2B5EF4-FFF2-40B4-BE49-F238E27FC236}">
                <a16:creationId xmlns:a16="http://schemas.microsoft.com/office/drawing/2014/main" id="{9B3396CF-0455-4AB6-946C-5B4FAE15E06F}"/>
              </a:ext>
            </a:extLst>
          </p:cNvPr>
          <p:cNvPicPr>
            <a:picLocks noChangeAspect="1"/>
          </p:cNvPicPr>
          <p:nvPr/>
        </p:nvPicPr>
        <p:blipFill>
          <a:blip r:embed="rId4"/>
          <a:stretch>
            <a:fillRect/>
          </a:stretch>
        </p:blipFill>
        <p:spPr>
          <a:xfrm>
            <a:off x="7812676" y="5697243"/>
            <a:ext cx="1238183" cy="1143000"/>
          </a:xfrm>
          <a:prstGeom prst="rect">
            <a:avLst/>
          </a:prstGeom>
        </p:spPr>
      </p:pic>
      <p:pic>
        <p:nvPicPr>
          <p:cNvPr id="4" name="Picture 3" descr="A close up of a logo&#10;&#10;Description generated with very high confidence">
            <a:extLst>
              <a:ext uri="{FF2B5EF4-FFF2-40B4-BE49-F238E27FC236}">
                <a16:creationId xmlns:a16="http://schemas.microsoft.com/office/drawing/2014/main" id="{C53D0943-5722-4A3C-9447-9B49CF7CA99D}"/>
              </a:ext>
            </a:extLst>
          </p:cNvPr>
          <p:cNvPicPr>
            <a:picLocks noChangeAspect="1"/>
          </p:cNvPicPr>
          <p:nvPr/>
        </p:nvPicPr>
        <p:blipFill>
          <a:blip r:embed="rId5"/>
          <a:stretch>
            <a:fillRect/>
          </a:stretch>
        </p:blipFill>
        <p:spPr>
          <a:xfrm>
            <a:off x="2005830" y="2503487"/>
            <a:ext cx="5428917" cy="1774590"/>
          </a:xfrm>
          <a:prstGeom prst="rect">
            <a:avLst/>
          </a:prstGeom>
        </p:spPr>
      </p:pic>
    </p:spTree>
    <p:extLst>
      <p:ext uri="{BB962C8B-B14F-4D97-AF65-F5344CB8AC3E}">
        <p14:creationId xmlns:p14="http://schemas.microsoft.com/office/powerpoint/2010/main" val="3743053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08EE633-C608-44BE-AC52-803752158DCA}"/>
              </a:ext>
            </a:extLst>
          </p:cNvPr>
          <p:cNvPicPr>
            <a:picLocks noChangeAspect="1"/>
          </p:cNvPicPr>
          <p:nvPr/>
        </p:nvPicPr>
        <p:blipFill rotWithShape="1">
          <a:blip r:embed="rId3"/>
          <a:srcRect l="21612" t="31073" r="25332" b="25559"/>
          <a:stretch/>
        </p:blipFill>
        <p:spPr>
          <a:xfrm>
            <a:off x="7309731" y="17756"/>
            <a:ext cx="1834269" cy="843379"/>
          </a:xfrm>
          <a:prstGeom prst="rect">
            <a:avLst/>
          </a:prstGeom>
        </p:spPr>
      </p:pic>
      <p:sp>
        <p:nvSpPr>
          <p:cNvPr id="6" name="Title 5">
            <a:extLst>
              <a:ext uri="{FF2B5EF4-FFF2-40B4-BE49-F238E27FC236}">
                <a16:creationId xmlns:a16="http://schemas.microsoft.com/office/drawing/2014/main" id="{2BDD8A25-9402-4931-AD3F-68AC22CEFDBE}"/>
              </a:ext>
            </a:extLst>
          </p:cNvPr>
          <p:cNvSpPr>
            <a:spLocks noGrp="1"/>
          </p:cNvSpPr>
          <p:nvPr>
            <p:ph type="ctrTitle"/>
          </p:nvPr>
        </p:nvSpPr>
        <p:spPr/>
        <p:txBody>
          <a:bodyPr>
            <a:normAutofit fontScale="90000"/>
          </a:bodyPr>
          <a:lstStyle/>
          <a:p>
            <a:pPr algn="l"/>
            <a:br>
              <a:rPr lang="en-GB" sz="2200" dirty="0"/>
            </a:br>
            <a:br>
              <a:rPr lang="en-GB" sz="2200" dirty="0"/>
            </a:br>
            <a:br>
              <a:rPr lang="en-GB" sz="2200" dirty="0"/>
            </a:br>
            <a:br>
              <a:rPr lang="en-GB" sz="2200" dirty="0"/>
            </a:br>
            <a:br>
              <a:rPr lang="en-GB" sz="2200" dirty="0"/>
            </a:br>
            <a:br>
              <a:rPr lang="en-GB" sz="2200" dirty="0"/>
            </a:br>
            <a:br>
              <a:rPr lang="en-GB" sz="2200" dirty="0"/>
            </a:br>
            <a:br>
              <a:rPr lang="en-GB" sz="2200" dirty="0"/>
            </a:br>
            <a:br>
              <a:rPr lang="en-GB" sz="2200" dirty="0"/>
            </a:br>
            <a:br>
              <a:rPr lang="en-GB" sz="2200" dirty="0"/>
            </a:br>
            <a:br>
              <a:rPr lang="en-GB" dirty="0">
                <a:latin typeface="Arial Nova" panose="020B0504020202020204" pitchFamily="34" charset="0"/>
              </a:rPr>
            </a:br>
            <a:br>
              <a:rPr lang="en-GB" dirty="0">
                <a:latin typeface="Arial Nova" panose="020B0504020202020204" pitchFamily="34" charset="0"/>
              </a:rPr>
            </a:br>
            <a:endParaRPr lang="en-GB" dirty="0"/>
          </a:p>
        </p:txBody>
      </p:sp>
      <p:sp>
        <p:nvSpPr>
          <p:cNvPr id="11" name="Rectangle 10">
            <a:extLst>
              <a:ext uri="{FF2B5EF4-FFF2-40B4-BE49-F238E27FC236}">
                <a16:creationId xmlns:a16="http://schemas.microsoft.com/office/drawing/2014/main" id="{2C11480F-D6A4-4804-AFCE-F5AEE87EFA02}"/>
              </a:ext>
            </a:extLst>
          </p:cNvPr>
          <p:cNvSpPr/>
          <p:nvPr/>
        </p:nvSpPr>
        <p:spPr>
          <a:xfrm>
            <a:off x="1272988" y="2130425"/>
            <a:ext cx="6454588" cy="3293209"/>
          </a:xfrm>
          <a:prstGeom prst="rect">
            <a:avLst/>
          </a:prstGeom>
        </p:spPr>
        <p:txBody>
          <a:bodyPr wrap="square">
            <a:spAutoFit/>
          </a:bodyPr>
          <a:lstStyle/>
          <a:p>
            <a:br>
              <a:rPr lang="en-GB" sz="2000" dirty="0">
                <a:latin typeface="Arial Nova" panose="020B0504020202020204" pitchFamily="34" charset="0"/>
              </a:rPr>
            </a:br>
            <a:r>
              <a:rPr lang="en-GB" sz="2400" dirty="0">
                <a:latin typeface="Arial Nova" panose="020B0504020202020204" pitchFamily="34" charset="0"/>
              </a:rPr>
              <a:t>Missio is part of a global network of over 120 offices which support thousands of dioceses and communities. </a:t>
            </a:r>
          </a:p>
          <a:p>
            <a:endParaRPr lang="en-GB" sz="2400" dirty="0">
              <a:latin typeface="Arial Nova" panose="020B0504020202020204" pitchFamily="34" charset="0"/>
            </a:endParaRPr>
          </a:p>
          <a:p>
            <a:r>
              <a:rPr lang="en-GB" sz="2400" dirty="0">
                <a:latin typeface="Arial Nova" panose="020B0504020202020204" pitchFamily="34" charset="0"/>
              </a:rPr>
              <a:t>To gather the collective energy of this network for EMM2019, a global campaign will run from August and we want everyone involved!</a:t>
            </a:r>
            <a:br>
              <a:rPr lang="en-GB" sz="2000" dirty="0"/>
            </a:br>
            <a:endParaRPr lang="en-GB" sz="2000" dirty="0"/>
          </a:p>
        </p:txBody>
      </p:sp>
      <p:pic>
        <p:nvPicPr>
          <p:cNvPr id="12" name="Picture 11">
            <a:extLst>
              <a:ext uri="{FF2B5EF4-FFF2-40B4-BE49-F238E27FC236}">
                <a16:creationId xmlns:a16="http://schemas.microsoft.com/office/drawing/2014/main" id="{9568D977-72B2-4437-AEC5-A04A34DA1D30}"/>
              </a:ext>
            </a:extLst>
          </p:cNvPr>
          <p:cNvPicPr>
            <a:picLocks noChangeAspect="1"/>
          </p:cNvPicPr>
          <p:nvPr/>
        </p:nvPicPr>
        <p:blipFill>
          <a:blip r:embed="rId4"/>
          <a:stretch>
            <a:fillRect/>
          </a:stretch>
        </p:blipFill>
        <p:spPr>
          <a:xfrm>
            <a:off x="7812676" y="5697243"/>
            <a:ext cx="1238183" cy="1143000"/>
          </a:xfrm>
          <a:prstGeom prst="rect">
            <a:avLst/>
          </a:prstGeom>
        </p:spPr>
      </p:pic>
      <p:sp>
        <p:nvSpPr>
          <p:cNvPr id="2" name="TextBox 1">
            <a:extLst>
              <a:ext uri="{FF2B5EF4-FFF2-40B4-BE49-F238E27FC236}">
                <a16:creationId xmlns:a16="http://schemas.microsoft.com/office/drawing/2014/main" id="{B23FF5A4-B8F8-482D-ABCC-B88C56500ACA}"/>
              </a:ext>
            </a:extLst>
          </p:cNvPr>
          <p:cNvSpPr txBox="1"/>
          <p:nvPr/>
        </p:nvSpPr>
        <p:spPr>
          <a:xfrm>
            <a:off x="-1" y="1119366"/>
            <a:ext cx="9143999" cy="584775"/>
          </a:xfrm>
          <a:prstGeom prst="rect">
            <a:avLst/>
          </a:prstGeom>
          <a:solidFill>
            <a:srgbClr val="C00000"/>
          </a:solidFill>
        </p:spPr>
        <p:txBody>
          <a:bodyPr wrap="square" rtlCol="0">
            <a:spAutoFit/>
          </a:bodyPr>
          <a:lstStyle/>
          <a:p>
            <a:pPr algn="ctr"/>
            <a:r>
              <a:rPr lang="en-GB" sz="3200" b="1" dirty="0">
                <a:solidFill>
                  <a:schemeClr val="bg1"/>
                </a:solidFill>
                <a:latin typeface="Arial Nova Cond" panose="020B0506020202020204" pitchFamily="34" charset="0"/>
              </a:rPr>
              <a:t>EMM2019 WORLDWIDE CAMPAIGN</a:t>
            </a:r>
          </a:p>
        </p:txBody>
      </p:sp>
    </p:spTree>
    <p:extLst>
      <p:ext uri="{BB962C8B-B14F-4D97-AF65-F5344CB8AC3E}">
        <p14:creationId xmlns:p14="http://schemas.microsoft.com/office/powerpoint/2010/main" val="3261590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08EE633-C608-44BE-AC52-803752158DCA}"/>
              </a:ext>
            </a:extLst>
          </p:cNvPr>
          <p:cNvPicPr>
            <a:picLocks noChangeAspect="1"/>
          </p:cNvPicPr>
          <p:nvPr/>
        </p:nvPicPr>
        <p:blipFill rotWithShape="1">
          <a:blip r:embed="rId3"/>
          <a:srcRect l="21612" t="31073" r="25332" b="25559"/>
          <a:stretch/>
        </p:blipFill>
        <p:spPr>
          <a:xfrm>
            <a:off x="7309731" y="17756"/>
            <a:ext cx="1834269" cy="843379"/>
          </a:xfrm>
          <a:prstGeom prst="rect">
            <a:avLst/>
          </a:prstGeom>
        </p:spPr>
      </p:pic>
      <p:sp>
        <p:nvSpPr>
          <p:cNvPr id="6" name="Title 5">
            <a:extLst>
              <a:ext uri="{FF2B5EF4-FFF2-40B4-BE49-F238E27FC236}">
                <a16:creationId xmlns:a16="http://schemas.microsoft.com/office/drawing/2014/main" id="{2BDD8A25-9402-4931-AD3F-68AC22CEFDBE}"/>
              </a:ext>
            </a:extLst>
          </p:cNvPr>
          <p:cNvSpPr>
            <a:spLocks noGrp="1"/>
          </p:cNvSpPr>
          <p:nvPr>
            <p:ph type="ctrTitle"/>
          </p:nvPr>
        </p:nvSpPr>
        <p:spPr/>
        <p:txBody>
          <a:bodyPr>
            <a:normAutofit fontScale="90000"/>
          </a:bodyPr>
          <a:lstStyle/>
          <a:p>
            <a:pPr algn="l"/>
            <a:br>
              <a:rPr lang="en-GB" sz="2200" dirty="0"/>
            </a:br>
            <a:br>
              <a:rPr lang="en-GB" sz="2200" dirty="0"/>
            </a:br>
            <a:br>
              <a:rPr lang="en-GB" sz="2200" dirty="0"/>
            </a:br>
            <a:br>
              <a:rPr lang="en-GB" sz="2200" dirty="0"/>
            </a:br>
            <a:br>
              <a:rPr lang="en-GB" sz="2200" dirty="0"/>
            </a:br>
            <a:br>
              <a:rPr lang="en-GB" sz="2200" dirty="0"/>
            </a:br>
            <a:br>
              <a:rPr lang="en-GB" sz="2200" dirty="0"/>
            </a:br>
            <a:br>
              <a:rPr lang="en-GB" sz="2200" dirty="0"/>
            </a:br>
            <a:br>
              <a:rPr lang="en-GB" sz="2200" dirty="0"/>
            </a:br>
            <a:br>
              <a:rPr lang="en-GB" sz="2200" dirty="0"/>
            </a:br>
            <a:br>
              <a:rPr lang="en-GB" dirty="0">
                <a:latin typeface="Arial Nova" panose="020B0504020202020204" pitchFamily="34" charset="0"/>
              </a:rPr>
            </a:br>
            <a:br>
              <a:rPr lang="en-GB" dirty="0">
                <a:latin typeface="Arial Nova" panose="020B0504020202020204" pitchFamily="34" charset="0"/>
              </a:rPr>
            </a:br>
            <a:br>
              <a:rPr lang="en-GB" dirty="0"/>
            </a:br>
            <a:endParaRPr lang="en-GB" dirty="0"/>
          </a:p>
        </p:txBody>
      </p:sp>
      <p:sp>
        <p:nvSpPr>
          <p:cNvPr id="11" name="Rectangle 10">
            <a:extLst>
              <a:ext uri="{FF2B5EF4-FFF2-40B4-BE49-F238E27FC236}">
                <a16:creationId xmlns:a16="http://schemas.microsoft.com/office/drawing/2014/main" id="{2C11480F-D6A4-4804-AFCE-F5AEE87EFA02}"/>
              </a:ext>
            </a:extLst>
          </p:cNvPr>
          <p:cNvSpPr/>
          <p:nvPr/>
        </p:nvSpPr>
        <p:spPr>
          <a:xfrm>
            <a:off x="566664" y="2130425"/>
            <a:ext cx="8231107" cy="3477875"/>
          </a:xfrm>
          <a:prstGeom prst="rect">
            <a:avLst/>
          </a:prstGeom>
        </p:spPr>
        <p:txBody>
          <a:bodyPr wrap="square">
            <a:spAutoFit/>
          </a:bodyPr>
          <a:lstStyle/>
          <a:p>
            <a:br>
              <a:rPr lang="en-GB" sz="2000" dirty="0">
                <a:latin typeface="Arial Nova" panose="020B0504020202020204" pitchFamily="34" charset="0"/>
              </a:rPr>
            </a:br>
            <a:r>
              <a:rPr lang="en-GB" sz="2000" b="1" dirty="0">
                <a:latin typeface="Arial Nova" panose="020B0504020202020204" pitchFamily="34" charset="0"/>
              </a:rPr>
              <a:t>The EMM2019 worldwide campaign has four elements: </a:t>
            </a:r>
            <a:br>
              <a:rPr lang="en-GB" sz="2000" dirty="0">
                <a:latin typeface="Arial Nova" panose="020B0504020202020204" pitchFamily="34" charset="0"/>
              </a:rPr>
            </a:br>
            <a:endParaRPr lang="en-GB" sz="2000" dirty="0">
              <a:latin typeface="Arial Nova" panose="020B0504020202020204" pitchFamily="34" charset="0"/>
            </a:endParaRPr>
          </a:p>
          <a:p>
            <a:r>
              <a:rPr lang="en-GB" sz="2000" dirty="0">
                <a:latin typeface="Arial Nova" panose="020B0504020202020204" pitchFamily="34" charset="0"/>
              </a:rPr>
              <a:t>1. Social Media Campaign (#</a:t>
            </a:r>
            <a:r>
              <a:rPr lang="en-GB" sz="2000" dirty="0" err="1">
                <a:latin typeface="Arial Nova" panose="020B0504020202020204" pitchFamily="34" charset="0"/>
              </a:rPr>
              <a:t>MyMission</a:t>
            </a:r>
            <a:r>
              <a:rPr lang="en-GB" sz="2000" dirty="0">
                <a:latin typeface="Arial Nova" panose="020B0504020202020204" pitchFamily="34" charset="0"/>
              </a:rPr>
              <a:t> #</a:t>
            </a:r>
            <a:r>
              <a:rPr lang="en-GB" sz="2000" dirty="0" err="1">
                <a:latin typeface="Arial Nova" panose="020B0504020202020204" pitchFamily="34" charset="0"/>
              </a:rPr>
              <a:t>OurMission</a:t>
            </a:r>
            <a:r>
              <a:rPr lang="en-GB" sz="2000" dirty="0">
                <a:latin typeface="Arial Nova" panose="020B0504020202020204" pitchFamily="34" charset="0"/>
              </a:rPr>
              <a:t> #EMM2019) </a:t>
            </a:r>
            <a:br>
              <a:rPr lang="en-GB" sz="2000" dirty="0">
                <a:latin typeface="Arial Nova" panose="020B0504020202020204" pitchFamily="34" charset="0"/>
              </a:rPr>
            </a:br>
            <a:endParaRPr lang="en-GB" sz="2000" dirty="0">
              <a:latin typeface="Arial Nova" panose="020B0504020202020204" pitchFamily="34" charset="0"/>
            </a:endParaRPr>
          </a:p>
          <a:p>
            <a:r>
              <a:rPr lang="en-GB" sz="2000" dirty="0">
                <a:latin typeface="Arial Nova" panose="020B0504020202020204" pitchFamily="34" charset="0"/>
              </a:rPr>
              <a:t>2. The EMM2019 Prayer </a:t>
            </a:r>
            <a:br>
              <a:rPr lang="en-GB" sz="2000" dirty="0">
                <a:latin typeface="Arial Nova" panose="020B0504020202020204" pitchFamily="34" charset="0"/>
              </a:rPr>
            </a:br>
            <a:endParaRPr lang="en-GB" sz="2000" dirty="0">
              <a:latin typeface="Arial Nova" panose="020B0504020202020204" pitchFamily="34" charset="0"/>
            </a:endParaRPr>
          </a:p>
          <a:p>
            <a:r>
              <a:rPr lang="en-GB" sz="2000" dirty="0">
                <a:latin typeface="Arial Nova" panose="020B0504020202020204" pitchFamily="34" charset="0"/>
              </a:rPr>
              <a:t>3. Universal Prayer Chain </a:t>
            </a:r>
            <a:br>
              <a:rPr lang="en-GB" sz="2000" dirty="0">
                <a:latin typeface="Arial Nova" panose="020B0504020202020204" pitchFamily="34" charset="0"/>
              </a:rPr>
            </a:br>
            <a:endParaRPr lang="en-GB" sz="2000" dirty="0">
              <a:latin typeface="Arial Nova" panose="020B0504020202020204" pitchFamily="34" charset="0"/>
            </a:endParaRPr>
          </a:p>
          <a:p>
            <a:r>
              <a:rPr lang="en-GB" sz="2000" dirty="0">
                <a:latin typeface="Arial Nova" panose="020B0504020202020204" pitchFamily="34" charset="0"/>
              </a:rPr>
              <a:t>4. EMM2019 Song: </a:t>
            </a:r>
            <a:r>
              <a:rPr lang="en-GB" sz="2000" i="1" dirty="0">
                <a:latin typeface="Arial Nova" panose="020B0504020202020204" pitchFamily="34" charset="0"/>
              </a:rPr>
              <a:t>Baptised and Sent</a:t>
            </a:r>
            <a:br>
              <a:rPr lang="en-GB" sz="2000" dirty="0"/>
            </a:br>
            <a:endParaRPr lang="en-GB" sz="2000" dirty="0"/>
          </a:p>
        </p:txBody>
      </p:sp>
      <p:pic>
        <p:nvPicPr>
          <p:cNvPr id="12" name="Picture 11">
            <a:extLst>
              <a:ext uri="{FF2B5EF4-FFF2-40B4-BE49-F238E27FC236}">
                <a16:creationId xmlns:a16="http://schemas.microsoft.com/office/drawing/2014/main" id="{9568D977-72B2-4437-AEC5-A04A34DA1D30}"/>
              </a:ext>
            </a:extLst>
          </p:cNvPr>
          <p:cNvPicPr>
            <a:picLocks noChangeAspect="1"/>
          </p:cNvPicPr>
          <p:nvPr/>
        </p:nvPicPr>
        <p:blipFill>
          <a:blip r:embed="rId4"/>
          <a:stretch>
            <a:fillRect/>
          </a:stretch>
        </p:blipFill>
        <p:spPr>
          <a:xfrm>
            <a:off x="7812676" y="5697243"/>
            <a:ext cx="1238183" cy="1143000"/>
          </a:xfrm>
          <a:prstGeom prst="rect">
            <a:avLst/>
          </a:prstGeom>
        </p:spPr>
      </p:pic>
      <p:sp>
        <p:nvSpPr>
          <p:cNvPr id="2" name="TextBox 1">
            <a:extLst>
              <a:ext uri="{FF2B5EF4-FFF2-40B4-BE49-F238E27FC236}">
                <a16:creationId xmlns:a16="http://schemas.microsoft.com/office/drawing/2014/main" id="{B23FF5A4-B8F8-482D-ABCC-B88C56500ACA}"/>
              </a:ext>
            </a:extLst>
          </p:cNvPr>
          <p:cNvSpPr txBox="1"/>
          <p:nvPr/>
        </p:nvSpPr>
        <p:spPr>
          <a:xfrm>
            <a:off x="-1" y="1119366"/>
            <a:ext cx="9143999" cy="584775"/>
          </a:xfrm>
          <a:prstGeom prst="rect">
            <a:avLst/>
          </a:prstGeom>
          <a:solidFill>
            <a:srgbClr val="C00000"/>
          </a:solidFill>
        </p:spPr>
        <p:txBody>
          <a:bodyPr wrap="square" rtlCol="0">
            <a:spAutoFit/>
          </a:bodyPr>
          <a:lstStyle/>
          <a:p>
            <a:pPr algn="ctr"/>
            <a:r>
              <a:rPr lang="en-GB" sz="3200" b="1" dirty="0">
                <a:solidFill>
                  <a:schemeClr val="bg1"/>
                </a:solidFill>
                <a:latin typeface="Arial Nova Cond" panose="020B0506020202020204" pitchFamily="34" charset="0"/>
              </a:rPr>
              <a:t>EMM2019 WORLDWIDE CAMPAIGN</a:t>
            </a:r>
          </a:p>
        </p:txBody>
      </p:sp>
    </p:spTree>
    <p:extLst>
      <p:ext uri="{BB962C8B-B14F-4D97-AF65-F5344CB8AC3E}">
        <p14:creationId xmlns:p14="http://schemas.microsoft.com/office/powerpoint/2010/main" val="2739381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C54A29-5E21-4156-A805-E5011300CA66}"/>
              </a:ext>
            </a:extLst>
          </p:cNvPr>
          <p:cNvSpPr/>
          <p:nvPr/>
        </p:nvSpPr>
        <p:spPr>
          <a:xfrm>
            <a:off x="240969" y="2142153"/>
            <a:ext cx="4407762" cy="2554545"/>
          </a:xfrm>
          <a:prstGeom prst="rect">
            <a:avLst/>
          </a:prstGeom>
        </p:spPr>
        <p:txBody>
          <a:bodyPr wrap="square">
            <a:spAutoFit/>
          </a:bodyPr>
          <a:lstStyle/>
          <a:p>
            <a:r>
              <a:rPr lang="en-GB" sz="2000" b="1" dirty="0">
                <a:solidFill>
                  <a:srgbClr val="000000"/>
                </a:solidFill>
                <a:latin typeface="Arial Nova" panose="020B0504020202020204" pitchFamily="34" charset="0"/>
              </a:rPr>
              <a:t>The EMM2019 social media campaign aims to: </a:t>
            </a:r>
          </a:p>
          <a:p>
            <a:endParaRPr lang="en-GB" sz="2000" dirty="0">
              <a:solidFill>
                <a:srgbClr val="000000"/>
              </a:solidFill>
              <a:latin typeface="Arial Nova" panose="020B0504020202020204" pitchFamily="34" charset="0"/>
            </a:endParaRPr>
          </a:p>
          <a:p>
            <a:pPr marL="342900" indent="-342900">
              <a:buFont typeface="Arial" panose="020B0604020202020204" pitchFamily="34" charset="0"/>
              <a:buChar char="•"/>
            </a:pPr>
            <a:r>
              <a:rPr lang="en-GB" sz="2000" dirty="0">
                <a:solidFill>
                  <a:srgbClr val="000000"/>
                </a:solidFill>
                <a:latin typeface="Arial Nova" panose="020B0504020202020204" pitchFamily="34" charset="0"/>
              </a:rPr>
              <a:t>Celebrate that no matter where we are, our faith connects us with millions of others as one Church family. </a:t>
            </a:r>
          </a:p>
          <a:p>
            <a:endParaRPr lang="en-GB" sz="2000" dirty="0">
              <a:solidFill>
                <a:srgbClr val="000000"/>
              </a:solidFill>
              <a:latin typeface="Arial Nova" panose="020B0504020202020204" pitchFamily="34" charset="0"/>
            </a:endParaRPr>
          </a:p>
        </p:txBody>
      </p:sp>
      <p:pic>
        <p:nvPicPr>
          <p:cNvPr id="6" name="Picture 5">
            <a:extLst>
              <a:ext uri="{FF2B5EF4-FFF2-40B4-BE49-F238E27FC236}">
                <a16:creationId xmlns:a16="http://schemas.microsoft.com/office/drawing/2014/main" id="{82FE6CDD-1F0E-4DDA-BB7C-FC7CF25B9F53}"/>
              </a:ext>
            </a:extLst>
          </p:cNvPr>
          <p:cNvPicPr>
            <a:picLocks noChangeAspect="1"/>
          </p:cNvPicPr>
          <p:nvPr/>
        </p:nvPicPr>
        <p:blipFill>
          <a:blip r:embed="rId3"/>
          <a:stretch>
            <a:fillRect/>
          </a:stretch>
        </p:blipFill>
        <p:spPr>
          <a:xfrm>
            <a:off x="7812676" y="5697243"/>
            <a:ext cx="1238183" cy="1143000"/>
          </a:xfrm>
          <a:prstGeom prst="rect">
            <a:avLst/>
          </a:prstGeom>
        </p:spPr>
      </p:pic>
      <p:pic>
        <p:nvPicPr>
          <p:cNvPr id="7" name="Picture 6">
            <a:extLst>
              <a:ext uri="{FF2B5EF4-FFF2-40B4-BE49-F238E27FC236}">
                <a16:creationId xmlns:a16="http://schemas.microsoft.com/office/drawing/2014/main" id="{61823B21-2A9A-4C9F-8F09-45267CEDE461}"/>
              </a:ext>
            </a:extLst>
          </p:cNvPr>
          <p:cNvPicPr>
            <a:picLocks noChangeAspect="1"/>
          </p:cNvPicPr>
          <p:nvPr/>
        </p:nvPicPr>
        <p:blipFill rotWithShape="1">
          <a:blip r:embed="rId4"/>
          <a:srcRect l="21612" t="31073" r="25332" b="25559"/>
          <a:stretch/>
        </p:blipFill>
        <p:spPr>
          <a:xfrm>
            <a:off x="7309731" y="17756"/>
            <a:ext cx="1834269" cy="843379"/>
          </a:xfrm>
          <a:prstGeom prst="rect">
            <a:avLst/>
          </a:prstGeom>
        </p:spPr>
      </p:pic>
      <p:sp>
        <p:nvSpPr>
          <p:cNvPr id="8" name="TextBox 7">
            <a:extLst>
              <a:ext uri="{FF2B5EF4-FFF2-40B4-BE49-F238E27FC236}">
                <a16:creationId xmlns:a16="http://schemas.microsoft.com/office/drawing/2014/main" id="{3405ED69-E513-4E0B-B83F-FCA9F516ECCF}"/>
              </a:ext>
            </a:extLst>
          </p:cNvPr>
          <p:cNvSpPr txBox="1"/>
          <p:nvPr/>
        </p:nvSpPr>
        <p:spPr>
          <a:xfrm>
            <a:off x="-1" y="1119366"/>
            <a:ext cx="9143999" cy="584775"/>
          </a:xfrm>
          <a:prstGeom prst="rect">
            <a:avLst/>
          </a:prstGeom>
          <a:solidFill>
            <a:srgbClr val="C00000"/>
          </a:solidFill>
        </p:spPr>
        <p:txBody>
          <a:bodyPr wrap="square" rtlCol="0">
            <a:spAutoFit/>
          </a:bodyPr>
          <a:lstStyle/>
          <a:p>
            <a:pPr algn="ctr"/>
            <a:r>
              <a:rPr lang="en-GB" sz="3200" b="1" dirty="0">
                <a:solidFill>
                  <a:schemeClr val="bg1"/>
                </a:solidFill>
                <a:latin typeface="Arial Nova Cond" panose="020B0506020202020204" pitchFamily="34" charset="0"/>
              </a:rPr>
              <a:t>SOCIAL MEDIA CAMPAIGN</a:t>
            </a:r>
          </a:p>
        </p:txBody>
      </p:sp>
      <p:pic>
        <p:nvPicPr>
          <p:cNvPr id="3" name="Picture 2">
            <a:extLst>
              <a:ext uri="{FF2B5EF4-FFF2-40B4-BE49-F238E27FC236}">
                <a16:creationId xmlns:a16="http://schemas.microsoft.com/office/drawing/2014/main" id="{3F59CDF9-9689-4605-8A59-3996A9B7A0E7}"/>
              </a:ext>
            </a:extLst>
          </p:cNvPr>
          <p:cNvPicPr>
            <a:picLocks noChangeAspect="1"/>
          </p:cNvPicPr>
          <p:nvPr/>
        </p:nvPicPr>
        <p:blipFill>
          <a:blip r:embed="rId5"/>
          <a:stretch>
            <a:fillRect/>
          </a:stretch>
        </p:blipFill>
        <p:spPr>
          <a:xfrm>
            <a:off x="4770898" y="2565700"/>
            <a:ext cx="4074096" cy="2741405"/>
          </a:xfrm>
          <a:prstGeom prst="rect">
            <a:avLst/>
          </a:prstGeom>
        </p:spPr>
      </p:pic>
      <p:sp>
        <p:nvSpPr>
          <p:cNvPr id="4" name="Rectangle 3">
            <a:extLst>
              <a:ext uri="{FF2B5EF4-FFF2-40B4-BE49-F238E27FC236}">
                <a16:creationId xmlns:a16="http://schemas.microsoft.com/office/drawing/2014/main" id="{068421BF-211C-4ED2-8E5F-0701D4FDA905}"/>
              </a:ext>
            </a:extLst>
          </p:cNvPr>
          <p:cNvSpPr/>
          <p:nvPr/>
        </p:nvSpPr>
        <p:spPr>
          <a:xfrm>
            <a:off x="240969" y="4721654"/>
            <a:ext cx="4053125" cy="1323439"/>
          </a:xfrm>
          <a:prstGeom prst="rect">
            <a:avLst/>
          </a:prstGeom>
        </p:spPr>
        <p:txBody>
          <a:bodyPr wrap="square">
            <a:spAutoFit/>
          </a:bodyPr>
          <a:lstStyle/>
          <a:p>
            <a:pPr marL="342900" indent="-342900">
              <a:buFont typeface="Arial" panose="020B0604020202020204" pitchFamily="34" charset="0"/>
              <a:buChar char="•"/>
            </a:pPr>
            <a:r>
              <a:rPr lang="en-GB" sz="2000" dirty="0">
                <a:solidFill>
                  <a:srgbClr val="000000"/>
                </a:solidFill>
                <a:latin typeface="Arial Nova" panose="020B0504020202020204" pitchFamily="34" charset="0"/>
              </a:rPr>
              <a:t>Highlight that, </a:t>
            </a:r>
            <a:r>
              <a:rPr lang="en-GB" sz="2000" b="1" dirty="0">
                <a:solidFill>
                  <a:srgbClr val="000000"/>
                </a:solidFill>
                <a:latin typeface="Arial Nova" panose="020B0504020202020204" pitchFamily="34" charset="0"/>
              </a:rPr>
              <a:t>individually and collectively</a:t>
            </a:r>
            <a:r>
              <a:rPr lang="en-GB" sz="2000" dirty="0">
                <a:solidFill>
                  <a:srgbClr val="000000"/>
                </a:solidFill>
                <a:latin typeface="Arial Nova" panose="020B0504020202020204" pitchFamily="34" charset="0"/>
              </a:rPr>
              <a:t>, we are called to share God’s love with everyone. </a:t>
            </a:r>
          </a:p>
        </p:txBody>
      </p:sp>
    </p:spTree>
    <p:extLst>
      <p:ext uri="{BB962C8B-B14F-4D97-AF65-F5344CB8AC3E}">
        <p14:creationId xmlns:p14="http://schemas.microsoft.com/office/powerpoint/2010/main" val="2835770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3">
            <a:extLst>
              <a:ext uri="{FF2B5EF4-FFF2-40B4-BE49-F238E27FC236}">
                <a16:creationId xmlns:a16="http://schemas.microsoft.com/office/drawing/2014/main" id="{A08DC32B-F4CE-43F5-9C49-1B7D11D0E1E4}"/>
              </a:ext>
            </a:extLst>
          </p:cNvPr>
          <p:cNvPicPr>
            <a:picLocks noGrp="1" noChangeAspect="1"/>
          </p:cNvPicPr>
          <p:nvPr>
            <p:ph idx="1"/>
          </p:nvPr>
        </p:nvPicPr>
        <p:blipFill rotWithShape="1">
          <a:blip r:embed="rId2"/>
          <a:srcRect l="50000" t="12118" r="25269"/>
          <a:stretch/>
        </p:blipFill>
        <p:spPr>
          <a:xfrm>
            <a:off x="5844988" y="1840226"/>
            <a:ext cx="3005725" cy="3867535"/>
          </a:xfrm>
          <a:prstGeom prst="rect">
            <a:avLst/>
          </a:prstGeom>
        </p:spPr>
      </p:pic>
      <p:sp>
        <p:nvSpPr>
          <p:cNvPr id="4" name="Rectangle 3">
            <a:extLst>
              <a:ext uri="{FF2B5EF4-FFF2-40B4-BE49-F238E27FC236}">
                <a16:creationId xmlns:a16="http://schemas.microsoft.com/office/drawing/2014/main" id="{0E84F945-39CA-4656-A675-50DA6DB724AF}"/>
              </a:ext>
            </a:extLst>
          </p:cNvPr>
          <p:cNvSpPr/>
          <p:nvPr/>
        </p:nvSpPr>
        <p:spPr>
          <a:xfrm>
            <a:off x="293289" y="1857548"/>
            <a:ext cx="5193112" cy="3170099"/>
          </a:xfrm>
          <a:prstGeom prst="rect">
            <a:avLst/>
          </a:prstGeom>
        </p:spPr>
        <p:txBody>
          <a:bodyPr wrap="square">
            <a:spAutoFit/>
          </a:bodyPr>
          <a:lstStyle/>
          <a:p>
            <a:r>
              <a:rPr lang="en-GB" sz="2000" dirty="0">
                <a:latin typeface="Arial Nova"/>
              </a:rPr>
              <a:t>From </a:t>
            </a:r>
            <a:r>
              <a:rPr lang="en-GB" sz="2000" b="1" dirty="0">
                <a:latin typeface="Arial Nova"/>
              </a:rPr>
              <a:t>1 August, </a:t>
            </a:r>
            <a:r>
              <a:rPr lang="en-GB" sz="2000" dirty="0">
                <a:latin typeface="Arial Nova"/>
              </a:rPr>
              <a:t>we ask individuals to use their social media profiles (Facebook, Twitter and Instagram) to share their personal mission, using the hashtags #</a:t>
            </a:r>
            <a:r>
              <a:rPr lang="en-GB" sz="2000" dirty="0" err="1">
                <a:latin typeface="Arial Nova"/>
              </a:rPr>
              <a:t>MyMission</a:t>
            </a:r>
            <a:r>
              <a:rPr lang="en-GB" sz="2000" dirty="0">
                <a:latin typeface="Arial Nova"/>
              </a:rPr>
              <a:t> #EMM2019. </a:t>
            </a:r>
          </a:p>
          <a:p>
            <a:endParaRPr lang="en-GB" sz="2000" dirty="0">
              <a:latin typeface="Arial Nova"/>
            </a:endParaRPr>
          </a:p>
          <a:p>
            <a:r>
              <a:rPr lang="en-GB" sz="2000" b="1" dirty="0">
                <a:latin typeface="Arial Nova"/>
              </a:rPr>
              <a:t>#</a:t>
            </a:r>
            <a:r>
              <a:rPr lang="en-GB" sz="2000" b="1" dirty="0" err="1">
                <a:latin typeface="Arial Nova"/>
              </a:rPr>
              <a:t>MyMission</a:t>
            </a:r>
            <a:r>
              <a:rPr lang="en-GB" sz="2000" b="1" dirty="0">
                <a:latin typeface="Arial Nova"/>
              </a:rPr>
              <a:t> asks you to proudly let the world know how you, like missionaries overseas, are called to reach out and share God’s love. </a:t>
            </a:r>
            <a:endParaRPr lang="en-GB" sz="2000" dirty="0">
              <a:latin typeface="Arial Nova"/>
            </a:endParaRPr>
          </a:p>
        </p:txBody>
      </p:sp>
      <p:pic>
        <p:nvPicPr>
          <p:cNvPr id="6" name="Picture 5">
            <a:extLst>
              <a:ext uri="{FF2B5EF4-FFF2-40B4-BE49-F238E27FC236}">
                <a16:creationId xmlns:a16="http://schemas.microsoft.com/office/drawing/2014/main" id="{1A788CA3-5AD0-4E65-8924-45A92A9A1EA0}"/>
              </a:ext>
            </a:extLst>
          </p:cNvPr>
          <p:cNvPicPr>
            <a:picLocks noChangeAspect="1"/>
          </p:cNvPicPr>
          <p:nvPr/>
        </p:nvPicPr>
        <p:blipFill>
          <a:blip r:embed="rId3"/>
          <a:stretch>
            <a:fillRect/>
          </a:stretch>
        </p:blipFill>
        <p:spPr>
          <a:xfrm>
            <a:off x="7812676" y="5697243"/>
            <a:ext cx="1238183" cy="1143000"/>
          </a:xfrm>
          <a:prstGeom prst="rect">
            <a:avLst/>
          </a:prstGeom>
        </p:spPr>
      </p:pic>
      <p:pic>
        <p:nvPicPr>
          <p:cNvPr id="7" name="Picture 6">
            <a:extLst>
              <a:ext uri="{FF2B5EF4-FFF2-40B4-BE49-F238E27FC236}">
                <a16:creationId xmlns:a16="http://schemas.microsoft.com/office/drawing/2014/main" id="{1D9FA182-7C9F-44EC-825E-F26224DAE346}"/>
              </a:ext>
            </a:extLst>
          </p:cNvPr>
          <p:cNvPicPr>
            <a:picLocks noChangeAspect="1"/>
          </p:cNvPicPr>
          <p:nvPr/>
        </p:nvPicPr>
        <p:blipFill rotWithShape="1">
          <a:blip r:embed="rId4"/>
          <a:srcRect l="21612" t="31073" r="25332" b="25559"/>
          <a:stretch/>
        </p:blipFill>
        <p:spPr>
          <a:xfrm>
            <a:off x="7309731" y="17756"/>
            <a:ext cx="1834269" cy="843379"/>
          </a:xfrm>
          <a:prstGeom prst="rect">
            <a:avLst/>
          </a:prstGeom>
        </p:spPr>
      </p:pic>
      <p:sp>
        <p:nvSpPr>
          <p:cNvPr id="9" name="TextBox 8">
            <a:extLst>
              <a:ext uri="{FF2B5EF4-FFF2-40B4-BE49-F238E27FC236}">
                <a16:creationId xmlns:a16="http://schemas.microsoft.com/office/drawing/2014/main" id="{62967CE2-1700-4769-8879-66D3EA809A93}"/>
              </a:ext>
            </a:extLst>
          </p:cNvPr>
          <p:cNvSpPr txBox="1"/>
          <p:nvPr/>
        </p:nvSpPr>
        <p:spPr>
          <a:xfrm>
            <a:off x="-1" y="1119366"/>
            <a:ext cx="9143999" cy="584775"/>
          </a:xfrm>
          <a:prstGeom prst="rect">
            <a:avLst/>
          </a:prstGeom>
          <a:solidFill>
            <a:srgbClr val="C00000"/>
          </a:solidFill>
        </p:spPr>
        <p:txBody>
          <a:bodyPr wrap="square" rtlCol="0">
            <a:spAutoFit/>
          </a:bodyPr>
          <a:lstStyle/>
          <a:p>
            <a:pPr algn="ctr"/>
            <a:r>
              <a:rPr lang="en-GB" sz="3200" b="1" dirty="0">
                <a:solidFill>
                  <a:schemeClr val="bg1"/>
                </a:solidFill>
                <a:latin typeface="Arial Nova Cond" panose="020B0506020202020204" pitchFamily="34" charset="0"/>
              </a:rPr>
              <a:t>#</a:t>
            </a:r>
            <a:r>
              <a:rPr lang="en-GB" sz="3200" b="1" dirty="0" err="1">
                <a:solidFill>
                  <a:schemeClr val="bg1"/>
                </a:solidFill>
                <a:latin typeface="Arial Nova Cond" panose="020B0506020202020204" pitchFamily="34" charset="0"/>
              </a:rPr>
              <a:t>MyMission</a:t>
            </a:r>
            <a:endParaRPr lang="en-GB" sz="3200" b="1" dirty="0">
              <a:solidFill>
                <a:schemeClr val="bg1"/>
              </a:solidFill>
              <a:latin typeface="Arial Nova Cond" panose="020B0506020202020204" pitchFamily="34" charset="0"/>
            </a:endParaRPr>
          </a:p>
        </p:txBody>
      </p:sp>
      <p:sp>
        <p:nvSpPr>
          <p:cNvPr id="3" name="TextBox 2">
            <a:extLst>
              <a:ext uri="{FF2B5EF4-FFF2-40B4-BE49-F238E27FC236}">
                <a16:creationId xmlns:a16="http://schemas.microsoft.com/office/drawing/2014/main" id="{B7EC0C91-F908-48A0-A852-CCF83897440C}"/>
              </a:ext>
            </a:extLst>
          </p:cNvPr>
          <p:cNvSpPr txBox="1"/>
          <p:nvPr/>
        </p:nvSpPr>
        <p:spPr>
          <a:xfrm>
            <a:off x="340657" y="5202185"/>
            <a:ext cx="5459506" cy="1477328"/>
          </a:xfrm>
          <a:prstGeom prst="rect">
            <a:avLst/>
          </a:prstGeom>
          <a:noFill/>
        </p:spPr>
        <p:txBody>
          <a:bodyPr wrap="square" rtlCol="0">
            <a:noAutofit/>
          </a:bodyPr>
          <a:lstStyle/>
          <a:p>
            <a:r>
              <a:rPr lang="en-GB" sz="2000" dirty="0">
                <a:latin typeface="Arial Nova"/>
              </a:rPr>
              <a:t>For example, #</a:t>
            </a:r>
            <a:r>
              <a:rPr lang="en-GB" sz="2000" dirty="0" err="1">
                <a:latin typeface="Arial Nova"/>
              </a:rPr>
              <a:t>MyMission</a:t>
            </a:r>
            <a:r>
              <a:rPr lang="en-GB" sz="2000" dirty="0">
                <a:latin typeface="Arial Nova"/>
              </a:rPr>
              <a:t> could be a simple act of kindness, like visiting an elderly neighbour, or a bigger gesture, like volunteering with or supporting a charity.</a:t>
            </a:r>
            <a:endParaRPr lang="en-GB" sz="2000" dirty="0">
              <a:solidFill>
                <a:srgbClr val="000000"/>
              </a:solidFill>
              <a:latin typeface="Arial Nova"/>
            </a:endParaRPr>
          </a:p>
        </p:txBody>
      </p:sp>
    </p:spTree>
    <p:extLst>
      <p:ext uri="{BB962C8B-B14F-4D97-AF65-F5344CB8AC3E}">
        <p14:creationId xmlns:p14="http://schemas.microsoft.com/office/powerpoint/2010/main" val="851589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D9FA182-7C9F-44EC-825E-F26224DAE346}"/>
              </a:ext>
            </a:extLst>
          </p:cNvPr>
          <p:cNvPicPr>
            <a:picLocks noChangeAspect="1"/>
          </p:cNvPicPr>
          <p:nvPr/>
        </p:nvPicPr>
        <p:blipFill rotWithShape="1">
          <a:blip r:embed="rId2"/>
          <a:srcRect l="21612" t="31073" r="25332" b="25559"/>
          <a:stretch/>
        </p:blipFill>
        <p:spPr>
          <a:xfrm>
            <a:off x="7309731" y="17756"/>
            <a:ext cx="1834269" cy="843379"/>
          </a:xfrm>
          <a:prstGeom prst="rect">
            <a:avLst/>
          </a:prstGeom>
        </p:spPr>
      </p:pic>
      <p:sp>
        <p:nvSpPr>
          <p:cNvPr id="9" name="TextBox 8">
            <a:extLst>
              <a:ext uri="{FF2B5EF4-FFF2-40B4-BE49-F238E27FC236}">
                <a16:creationId xmlns:a16="http://schemas.microsoft.com/office/drawing/2014/main" id="{62967CE2-1700-4769-8879-66D3EA809A93}"/>
              </a:ext>
            </a:extLst>
          </p:cNvPr>
          <p:cNvSpPr txBox="1"/>
          <p:nvPr/>
        </p:nvSpPr>
        <p:spPr>
          <a:xfrm>
            <a:off x="-1" y="1119366"/>
            <a:ext cx="9143999" cy="584775"/>
          </a:xfrm>
          <a:prstGeom prst="rect">
            <a:avLst/>
          </a:prstGeom>
          <a:solidFill>
            <a:srgbClr val="C00000"/>
          </a:solidFill>
        </p:spPr>
        <p:txBody>
          <a:bodyPr wrap="square" rtlCol="0">
            <a:spAutoFit/>
          </a:bodyPr>
          <a:lstStyle/>
          <a:p>
            <a:pPr algn="ctr"/>
            <a:r>
              <a:rPr lang="en-GB" sz="3200" b="1" dirty="0">
                <a:solidFill>
                  <a:schemeClr val="bg1"/>
                </a:solidFill>
                <a:latin typeface="Arial Nova Cond" panose="020B0506020202020204" pitchFamily="34" charset="0"/>
              </a:rPr>
              <a:t>#</a:t>
            </a:r>
            <a:r>
              <a:rPr lang="en-GB" sz="3200" b="1" dirty="0" err="1">
                <a:solidFill>
                  <a:schemeClr val="bg1"/>
                </a:solidFill>
                <a:latin typeface="Arial Nova Cond" panose="020B0506020202020204" pitchFamily="34" charset="0"/>
              </a:rPr>
              <a:t>MyMission</a:t>
            </a:r>
            <a:endParaRPr lang="en-GB" sz="3200" b="1" dirty="0">
              <a:solidFill>
                <a:schemeClr val="bg1"/>
              </a:solidFill>
              <a:latin typeface="Arial Nova Cond" panose="020B0506020202020204" pitchFamily="34" charset="0"/>
            </a:endParaRPr>
          </a:p>
        </p:txBody>
      </p:sp>
      <p:pic>
        <p:nvPicPr>
          <p:cNvPr id="11" name="Picture 10">
            <a:extLst>
              <a:ext uri="{FF2B5EF4-FFF2-40B4-BE49-F238E27FC236}">
                <a16:creationId xmlns:a16="http://schemas.microsoft.com/office/drawing/2014/main" id="{B80CD00A-160F-49FD-A58D-42D116CF7A15}"/>
              </a:ext>
            </a:extLst>
          </p:cNvPr>
          <p:cNvPicPr>
            <a:picLocks noChangeAspect="1"/>
          </p:cNvPicPr>
          <p:nvPr/>
        </p:nvPicPr>
        <p:blipFill>
          <a:blip r:embed="rId3"/>
          <a:stretch>
            <a:fillRect/>
          </a:stretch>
        </p:blipFill>
        <p:spPr>
          <a:xfrm>
            <a:off x="1269583" y="1956771"/>
            <a:ext cx="6825545" cy="4663737"/>
          </a:xfrm>
          <a:prstGeom prst="rect">
            <a:avLst/>
          </a:prstGeom>
        </p:spPr>
      </p:pic>
    </p:spTree>
    <p:extLst>
      <p:ext uri="{BB962C8B-B14F-4D97-AF65-F5344CB8AC3E}">
        <p14:creationId xmlns:p14="http://schemas.microsoft.com/office/powerpoint/2010/main" val="3597046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D360DB-6F3C-4A0B-9746-89709F20ED1E}"/>
              </a:ext>
            </a:extLst>
          </p:cNvPr>
          <p:cNvPicPr>
            <a:picLocks noChangeAspect="1"/>
          </p:cNvPicPr>
          <p:nvPr/>
        </p:nvPicPr>
        <p:blipFill rotWithShape="1">
          <a:blip r:embed="rId2"/>
          <a:srcRect l="21612" t="31073" r="25332" b="25559"/>
          <a:stretch/>
        </p:blipFill>
        <p:spPr>
          <a:xfrm>
            <a:off x="7309731" y="17756"/>
            <a:ext cx="1834269" cy="843379"/>
          </a:xfrm>
          <a:prstGeom prst="rect">
            <a:avLst/>
          </a:prstGeom>
        </p:spPr>
      </p:pic>
      <p:pic>
        <p:nvPicPr>
          <p:cNvPr id="8" name="Picture 7" descr="A close up of a womans face&#10;&#10;Description generated with high confidence">
            <a:extLst>
              <a:ext uri="{FF2B5EF4-FFF2-40B4-BE49-F238E27FC236}">
                <a16:creationId xmlns:a16="http://schemas.microsoft.com/office/drawing/2014/main" id="{3FA8C336-ACFE-47A1-913B-86706ED9D7DF}"/>
              </a:ext>
            </a:extLst>
          </p:cNvPr>
          <p:cNvPicPr>
            <a:picLocks noChangeAspect="1"/>
          </p:cNvPicPr>
          <p:nvPr/>
        </p:nvPicPr>
        <p:blipFill rotWithShape="1">
          <a:blip r:embed="rId3"/>
          <a:srcRect t="2167" b="13808"/>
          <a:stretch/>
        </p:blipFill>
        <p:spPr>
          <a:xfrm>
            <a:off x="6171054" y="1775532"/>
            <a:ext cx="2816352" cy="3736255"/>
          </a:xfrm>
          <a:prstGeom prst="rect">
            <a:avLst/>
          </a:prstGeom>
          <a:ln>
            <a:noFill/>
          </a:ln>
          <a:effectLst>
            <a:outerShdw blurRad="190500" algn="tl" rotWithShape="0">
              <a:srgbClr val="000000">
                <a:alpha val="70000"/>
              </a:srgbClr>
            </a:outerShdw>
          </a:effectLst>
        </p:spPr>
      </p:pic>
      <p:pic>
        <p:nvPicPr>
          <p:cNvPr id="10" name="Picture 9" descr="A person holding a sign&#10;&#10;Description generated with very high confidence">
            <a:extLst>
              <a:ext uri="{FF2B5EF4-FFF2-40B4-BE49-F238E27FC236}">
                <a16:creationId xmlns:a16="http://schemas.microsoft.com/office/drawing/2014/main" id="{3C7D8576-6A93-4E32-A498-B847A3F690E5}"/>
              </a:ext>
            </a:extLst>
          </p:cNvPr>
          <p:cNvPicPr>
            <a:picLocks noChangeAspect="1"/>
          </p:cNvPicPr>
          <p:nvPr/>
        </p:nvPicPr>
        <p:blipFill rotWithShape="1">
          <a:blip r:embed="rId4"/>
          <a:srcRect t="10604"/>
          <a:stretch/>
        </p:blipFill>
        <p:spPr>
          <a:xfrm>
            <a:off x="274759" y="1775533"/>
            <a:ext cx="2798064" cy="3832591"/>
          </a:xfrm>
          <a:prstGeom prst="rect">
            <a:avLst/>
          </a:prstGeom>
          <a:ln>
            <a:noFill/>
          </a:ln>
          <a:effectLst>
            <a:outerShdw blurRad="190500" algn="tl" rotWithShape="0">
              <a:srgbClr val="000000">
                <a:alpha val="70000"/>
              </a:srgbClr>
            </a:outerShdw>
          </a:effectLst>
        </p:spPr>
      </p:pic>
      <p:pic>
        <p:nvPicPr>
          <p:cNvPr id="12" name="Picture 11" descr="A person holding a sign&#10;&#10;Description generated with high confidence">
            <a:extLst>
              <a:ext uri="{FF2B5EF4-FFF2-40B4-BE49-F238E27FC236}">
                <a16:creationId xmlns:a16="http://schemas.microsoft.com/office/drawing/2014/main" id="{465CE6B0-D832-47A8-BF37-245C5197C57B}"/>
              </a:ext>
            </a:extLst>
          </p:cNvPr>
          <p:cNvPicPr>
            <a:picLocks noChangeAspect="1"/>
          </p:cNvPicPr>
          <p:nvPr/>
        </p:nvPicPr>
        <p:blipFill>
          <a:blip r:embed="rId5"/>
          <a:stretch>
            <a:fillRect/>
          </a:stretch>
        </p:blipFill>
        <p:spPr>
          <a:xfrm>
            <a:off x="3270453" y="2204298"/>
            <a:ext cx="2711849" cy="278238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160084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AAC2B6A-F9A1-4901-8FE9-97CC67D21F66}"/>
              </a:ext>
            </a:extLst>
          </p:cNvPr>
          <p:cNvPicPr>
            <a:picLocks noChangeAspect="1"/>
          </p:cNvPicPr>
          <p:nvPr/>
        </p:nvPicPr>
        <p:blipFill rotWithShape="1">
          <a:blip r:embed="rId2"/>
          <a:srcRect l="21612" t="31073" r="25332" b="25559"/>
          <a:stretch/>
        </p:blipFill>
        <p:spPr>
          <a:xfrm>
            <a:off x="7309731" y="17756"/>
            <a:ext cx="1834269" cy="843379"/>
          </a:xfrm>
          <a:prstGeom prst="rect">
            <a:avLst/>
          </a:prstGeom>
        </p:spPr>
      </p:pic>
      <p:sp>
        <p:nvSpPr>
          <p:cNvPr id="3" name="Content Placeholder 2">
            <a:extLst>
              <a:ext uri="{FF2B5EF4-FFF2-40B4-BE49-F238E27FC236}">
                <a16:creationId xmlns:a16="http://schemas.microsoft.com/office/drawing/2014/main" id="{B89B475A-CC4B-4B57-B586-D3288C0C32B9}"/>
              </a:ext>
            </a:extLst>
          </p:cNvPr>
          <p:cNvSpPr>
            <a:spLocks noGrp="1"/>
          </p:cNvSpPr>
          <p:nvPr>
            <p:ph idx="1"/>
          </p:nvPr>
        </p:nvSpPr>
        <p:spPr>
          <a:xfrm>
            <a:off x="259977" y="1855435"/>
            <a:ext cx="5513294" cy="4733624"/>
          </a:xfrm>
        </p:spPr>
        <p:txBody>
          <a:bodyPr>
            <a:normAutofit/>
          </a:bodyPr>
          <a:lstStyle/>
          <a:p>
            <a:pPr marL="0" indent="0">
              <a:buNone/>
            </a:pPr>
            <a:r>
              <a:rPr lang="en-GB" sz="2000" dirty="0">
                <a:latin typeface="Arial Nova" panose="020B0504020202020204" pitchFamily="34" charset="0"/>
              </a:rPr>
              <a:t>On </a:t>
            </a:r>
            <a:r>
              <a:rPr lang="en-GB" sz="2000" b="1" dirty="0">
                <a:latin typeface="Arial Nova" panose="020B0504020202020204" pitchFamily="34" charset="0"/>
              </a:rPr>
              <a:t>1 October</a:t>
            </a:r>
            <a:r>
              <a:rPr lang="en-GB" sz="2000" dirty="0">
                <a:latin typeface="Arial Nova" panose="020B0504020202020204" pitchFamily="34" charset="0"/>
              </a:rPr>
              <a:t>,</a:t>
            </a:r>
            <a:r>
              <a:rPr lang="en-GB" sz="2000" b="1" dirty="0">
                <a:latin typeface="Arial Nova" panose="020B0504020202020204" pitchFamily="34" charset="0"/>
              </a:rPr>
              <a:t> </a:t>
            </a:r>
            <a:r>
              <a:rPr lang="en-GB" sz="2000" dirty="0">
                <a:latin typeface="Arial Nova" panose="020B0504020202020204" pitchFamily="34" charset="0"/>
              </a:rPr>
              <a:t>the campaign moves from individuals to groups. Groups can share their mission on social media using the hashtags #</a:t>
            </a:r>
            <a:r>
              <a:rPr lang="en-GB" sz="2000" dirty="0" err="1">
                <a:latin typeface="Arial Nova" panose="020B0504020202020204" pitchFamily="34" charset="0"/>
              </a:rPr>
              <a:t>OurMission</a:t>
            </a:r>
            <a:r>
              <a:rPr lang="en-GB" sz="2000" dirty="0">
                <a:latin typeface="Arial Nova" panose="020B0504020202020204" pitchFamily="34" charset="0"/>
              </a:rPr>
              <a:t> #EMM2019. </a:t>
            </a:r>
          </a:p>
          <a:p>
            <a:pPr marL="0" indent="0">
              <a:buNone/>
            </a:pPr>
            <a:endParaRPr lang="en-GB" sz="2000" dirty="0">
              <a:latin typeface="Arial Nova" panose="020B0504020202020204" pitchFamily="34" charset="0"/>
            </a:endParaRPr>
          </a:p>
          <a:p>
            <a:pPr marL="0" indent="0">
              <a:buNone/>
            </a:pPr>
            <a:r>
              <a:rPr lang="en-GB" sz="2000" b="1" dirty="0">
                <a:latin typeface="Arial Nova" panose="020B0504020202020204" pitchFamily="34" charset="0"/>
              </a:rPr>
              <a:t>#</a:t>
            </a:r>
            <a:r>
              <a:rPr lang="en-GB" sz="2000" b="1" dirty="0" err="1">
                <a:latin typeface="Arial Nova" panose="020B0504020202020204" pitchFamily="34" charset="0"/>
              </a:rPr>
              <a:t>OurMission</a:t>
            </a:r>
            <a:r>
              <a:rPr lang="en-GB" sz="2000" b="1" dirty="0">
                <a:latin typeface="Arial Nova" panose="020B0504020202020204" pitchFamily="34" charset="0"/>
              </a:rPr>
              <a:t> asks schools, organisations, orders, congregations, dioceses, parishes and communities to step up and let the world know their collective mission. </a:t>
            </a:r>
            <a:br>
              <a:rPr lang="en-GB" sz="2000" b="1" dirty="0">
                <a:latin typeface="Arial Nova" panose="020B0504020202020204" pitchFamily="34" charset="0"/>
              </a:rPr>
            </a:br>
            <a:br>
              <a:rPr lang="en-GB" sz="2000" b="1" dirty="0">
                <a:latin typeface="Arial Nova" panose="020B0504020202020204" pitchFamily="34" charset="0"/>
              </a:rPr>
            </a:br>
            <a:r>
              <a:rPr lang="en-GB" sz="2000" dirty="0">
                <a:latin typeface="Arial Nova" panose="020B0504020202020204" pitchFamily="34" charset="0"/>
              </a:rPr>
              <a:t>Perhaps your contemplative order’s mission is to pray the EMM2019 prayer. Or perhaps your school’s mission is to make everyone welcome and included.</a:t>
            </a:r>
          </a:p>
        </p:txBody>
      </p:sp>
      <p:pic>
        <p:nvPicPr>
          <p:cNvPr id="5" name="Picture 4">
            <a:extLst>
              <a:ext uri="{FF2B5EF4-FFF2-40B4-BE49-F238E27FC236}">
                <a16:creationId xmlns:a16="http://schemas.microsoft.com/office/drawing/2014/main" id="{E4009229-B36E-46BE-BC43-CE25C9F3E148}"/>
              </a:ext>
            </a:extLst>
          </p:cNvPr>
          <p:cNvPicPr>
            <a:picLocks noChangeAspect="1"/>
          </p:cNvPicPr>
          <p:nvPr/>
        </p:nvPicPr>
        <p:blipFill>
          <a:blip r:embed="rId3"/>
          <a:stretch>
            <a:fillRect/>
          </a:stretch>
        </p:blipFill>
        <p:spPr>
          <a:xfrm>
            <a:off x="7812676" y="5697243"/>
            <a:ext cx="1238183" cy="1143000"/>
          </a:xfrm>
          <a:prstGeom prst="rect">
            <a:avLst/>
          </a:prstGeom>
        </p:spPr>
      </p:pic>
      <p:sp>
        <p:nvSpPr>
          <p:cNvPr id="7" name="TextBox 6">
            <a:extLst>
              <a:ext uri="{FF2B5EF4-FFF2-40B4-BE49-F238E27FC236}">
                <a16:creationId xmlns:a16="http://schemas.microsoft.com/office/drawing/2014/main" id="{F7A41413-CE75-47C9-BEB8-27EDEC13EB22}"/>
              </a:ext>
            </a:extLst>
          </p:cNvPr>
          <p:cNvSpPr txBox="1"/>
          <p:nvPr/>
        </p:nvSpPr>
        <p:spPr>
          <a:xfrm>
            <a:off x="-1" y="1119366"/>
            <a:ext cx="9143999" cy="584775"/>
          </a:xfrm>
          <a:prstGeom prst="rect">
            <a:avLst/>
          </a:prstGeom>
          <a:solidFill>
            <a:srgbClr val="C00000"/>
          </a:solidFill>
        </p:spPr>
        <p:txBody>
          <a:bodyPr wrap="square" rtlCol="0">
            <a:spAutoFit/>
          </a:bodyPr>
          <a:lstStyle/>
          <a:p>
            <a:pPr algn="ctr"/>
            <a:r>
              <a:rPr lang="en-GB" sz="3200" b="1" dirty="0">
                <a:solidFill>
                  <a:schemeClr val="bg1"/>
                </a:solidFill>
                <a:latin typeface="Arial Nova Cond" panose="020B0506020202020204" pitchFamily="34" charset="0"/>
              </a:rPr>
              <a:t>#</a:t>
            </a:r>
            <a:r>
              <a:rPr lang="en-GB" sz="3200" b="1" dirty="0" err="1">
                <a:solidFill>
                  <a:schemeClr val="bg1"/>
                </a:solidFill>
                <a:latin typeface="Arial Nova Cond" panose="020B0506020202020204" pitchFamily="34" charset="0"/>
              </a:rPr>
              <a:t>OurMission</a:t>
            </a:r>
            <a:endParaRPr lang="en-GB" sz="3200" b="1" dirty="0">
              <a:solidFill>
                <a:schemeClr val="bg1"/>
              </a:solidFill>
              <a:latin typeface="Arial Nova Cond" panose="020B0506020202020204" pitchFamily="34" charset="0"/>
            </a:endParaRPr>
          </a:p>
        </p:txBody>
      </p:sp>
      <p:pic>
        <p:nvPicPr>
          <p:cNvPr id="8" name="Content Placeholder 3">
            <a:extLst>
              <a:ext uri="{FF2B5EF4-FFF2-40B4-BE49-F238E27FC236}">
                <a16:creationId xmlns:a16="http://schemas.microsoft.com/office/drawing/2014/main" id="{842FD71B-CAFC-4630-AB63-4F13950EC692}"/>
              </a:ext>
            </a:extLst>
          </p:cNvPr>
          <p:cNvPicPr>
            <a:picLocks noChangeAspect="1"/>
          </p:cNvPicPr>
          <p:nvPr/>
        </p:nvPicPr>
        <p:blipFill rotWithShape="1">
          <a:blip r:embed="rId4"/>
          <a:srcRect l="74728" t="12416" r="-1"/>
          <a:stretch/>
        </p:blipFill>
        <p:spPr>
          <a:xfrm>
            <a:off x="5949519" y="1855434"/>
            <a:ext cx="3094498" cy="3883200"/>
          </a:xfrm>
          <a:prstGeom prst="rect">
            <a:avLst/>
          </a:prstGeom>
        </p:spPr>
      </p:pic>
    </p:spTree>
    <p:extLst>
      <p:ext uri="{BB962C8B-B14F-4D97-AF65-F5344CB8AC3E}">
        <p14:creationId xmlns:p14="http://schemas.microsoft.com/office/powerpoint/2010/main" val="4152982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AAC2B6A-F9A1-4901-8FE9-97CC67D21F66}"/>
              </a:ext>
            </a:extLst>
          </p:cNvPr>
          <p:cNvPicPr>
            <a:picLocks noChangeAspect="1"/>
          </p:cNvPicPr>
          <p:nvPr/>
        </p:nvPicPr>
        <p:blipFill rotWithShape="1">
          <a:blip r:embed="rId2"/>
          <a:srcRect l="21612" t="31073" r="25332" b="25559"/>
          <a:stretch/>
        </p:blipFill>
        <p:spPr>
          <a:xfrm>
            <a:off x="7309731" y="17756"/>
            <a:ext cx="1834269" cy="843379"/>
          </a:xfrm>
          <a:prstGeom prst="rect">
            <a:avLst/>
          </a:prstGeom>
        </p:spPr>
      </p:pic>
      <p:sp>
        <p:nvSpPr>
          <p:cNvPr id="7" name="TextBox 6">
            <a:extLst>
              <a:ext uri="{FF2B5EF4-FFF2-40B4-BE49-F238E27FC236}">
                <a16:creationId xmlns:a16="http://schemas.microsoft.com/office/drawing/2014/main" id="{F7A41413-CE75-47C9-BEB8-27EDEC13EB22}"/>
              </a:ext>
            </a:extLst>
          </p:cNvPr>
          <p:cNvSpPr txBox="1"/>
          <p:nvPr/>
        </p:nvSpPr>
        <p:spPr>
          <a:xfrm>
            <a:off x="-1" y="1119366"/>
            <a:ext cx="9143999" cy="584775"/>
          </a:xfrm>
          <a:prstGeom prst="rect">
            <a:avLst/>
          </a:prstGeom>
          <a:solidFill>
            <a:srgbClr val="C00000"/>
          </a:solidFill>
        </p:spPr>
        <p:txBody>
          <a:bodyPr wrap="square" rtlCol="0">
            <a:spAutoFit/>
          </a:bodyPr>
          <a:lstStyle/>
          <a:p>
            <a:pPr algn="ctr"/>
            <a:r>
              <a:rPr lang="en-GB" sz="3200" b="1" dirty="0">
                <a:solidFill>
                  <a:schemeClr val="bg1"/>
                </a:solidFill>
                <a:latin typeface="Arial Nova Cond" panose="020B0506020202020204" pitchFamily="34" charset="0"/>
              </a:rPr>
              <a:t>#</a:t>
            </a:r>
            <a:r>
              <a:rPr lang="en-GB" sz="3200" b="1" dirty="0" err="1">
                <a:solidFill>
                  <a:schemeClr val="bg1"/>
                </a:solidFill>
                <a:latin typeface="Arial Nova Cond" panose="020B0506020202020204" pitchFamily="34" charset="0"/>
              </a:rPr>
              <a:t>OurMission</a:t>
            </a:r>
            <a:endParaRPr lang="en-GB" sz="3200" b="1" dirty="0">
              <a:solidFill>
                <a:schemeClr val="bg1"/>
              </a:solidFill>
              <a:latin typeface="Arial Nova Cond" panose="020B0506020202020204" pitchFamily="34" charset="0"/>
            </a:endParaRPr>
          </a:p>
        </p:txBody>
      </p:sp>
      <p:pic>
        <p:nvPicPr>
          <p:cNvPr id="3" name="Picture 2">
            <a:extLst>
              <a:ext uri="{FF2B5EF4-FFF2-40B4-BE49-F238E27FC236}">
                <a16:creationId xmlns:a16="http://schemas.microsoft.com/office/drawing/2014/main" id="{07DDEB22-AC3D-4A2B-9BFD-F6A48941166F}"/>
              </a:ext>
            </a:extLst>
          </p:cNvPr>
          <p:cNvPicPr>
            <a:picLocks noChangeAspect="1"/>
          </p:cNvPicPr>
          <p:nvPr/>
        </p:nvPicPr>
        <p:blipFill>
          <a:blip r:embed="rId3"/>
          <a:stretch>
            <a:fillRect/>
          </a:stretch>
        </p:blipFill>
        <p:spPr>
          <a:xfrm>
            <a:off x="1210234" y="1962372"/>
            <a:ext cx="6902823" cy="4701382"/>
          </a:xfrm>
          <a:prstGeom prst="rect">
            <a:avLst/>
          </a:prstGeom>
        </p:spPr>
      </p:pic>
    </p:spTree>
    <p:extLst>
      <p:ext uri="{BB962C8B-B14F-4D97-AF65-F5344CB8AC3E}">
        <p14:creationId xmlns:p14="http://schemas.microsoft.com/office/powerpoint/2010/main" val="324196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AAC2B6A-F9A1-4901-8FE9-97CC67D21F66}"/>
              </a:ext>
            </a:extLst>
          </p:cNvPr>
          <p:cNvPicPr>
            <a:picLocks noChangeAspect="1"/>
          </p:cNvPicPr>
          <p:nvPr/>
        </p:nvPicPr>
        <p:blipFill rotWithShape="1">
          <a:blip r:embed="rId2"/>
          <a:srcRect l="21612" t="31073" r="25332" b="25559"/>
          <a:stretch/>
        </p:blipFill>
        <p:spPr>
          <a:xfrm>
            <a:off x="7309731" y="17756"/>
            <a:ext cx="1834269" cy="843379"/>
          </a:xfrm>
          <a:prstGeom prst="rect">
            <a:avLst/>
          </a:prstGeom>
        </p:spPr>
      </p:pic>
      <p:sp>
        <p:nvSpPr>
          <p:cNvPr id="7" name="TextBox 6">
            <a:extLst>
              <a:ext uri="{FF2B5EF4-FFF2-40B4-BE49-F238E27FC236}">
                <a16:creationId xmlns:a16="http://schemas.microsoft.com/office/drawing/2014/main" id="{F7A41413-CE75-47C9-BEB8-27EDEC13EB22}"/>
              </a:ext>
            </a:extLst>
          </p:cNvPr>
          <p:cNvSpPr txBox="1"/>
          <p:nvPr/>
        </p:nvSpPr>
        <p:spPr>
          <a:xfrm>
            <a:off x="-1" y="1119366"/>
            <a:ext cx="9143999" cy="584775"/>
          </a:xfrm>
          <a:prstGeom prst="rect">
            <a:avLst/>
          </a:prstGeom>
          <a:solidFill>
            <a:srgbClr val="C00000"/>
          </a:solidFill>
        </p:spPr>
        <p:txBody>
          <a:bodyPr wrap="square" rtlCol="0">
            <a:spAutoFit/>
          </a:bodyPr>
          <a:lstStyle/>
          <a:p>
            <a:pPr algn="ctr"/>
            <a:r>
              <a:rPr lang="en-GB" sz="3200" b="1" dirty="0">
                <a:solidFill>
                  <a:schemeClr val="bg1"/>
                </a:solidFill>
                <a:latin typeface="Arial Nova Cond" panose="020B0506020202020204" pitchFamily="34" charset="0"/>
              </a:rPr>
              <a:t>#</a:t>
            </a:r>
            <a:r>
              <a:rPr lang="en-GB" sz="3200" b="1" dirty="0" err="1">
                <a:solidFill>
                  <a:schemeClr val="bg1"/>
                </a:solidFill>
                <a:latin typeface="Arial Nova Cond" panose="020B0506020202020204" pitchFamily="34" charset="0"/>
              </a:rPr>
              <a:t>OurMission</a:t>
            </a:r>
            <a:endParaRPr lang="en-GB" sz="3200" b="1" dirty="0">
              <a:solidFill>
                <a:schemeClr val="bg1"/>
              </a:solidFill>
              <a:latin typeface="Arial Nova Cond" panose="020B0506020202020204" pitchFamily="34" charset="0"/>
            </a:endParaRPr>
          </a:p>
        </p:txBody>
      </p:sp>
      <p:pic>
        <p:nvPicPr>
          <p:cNvPr id="4" name="Picture 3">
            <a:extLst>
              <a:ext uri="{FF2B5EF4-FFF2-40B4-BE49-F238E27FC236}">
                <a16:creationId xmlns:a16="http://schemas.microsoft.com/office/drawing/2014/main" id="{E0789221-21ED-431E-98F9-9245342C0356}"/>
              </a:ext>
            </a:extLst>
          </p:cNvPr>
          <p:cNvPicPr>
            <a:picLocks noChangeAspect="1"/>
          </p:cNvPicPr>
          <p:nvPr/>
        </p:nvPicPr>
        <p:blipFill>
          <a:blip r:embed="rId3"/>
          <a:stretch>
            <a:fillRect/>
          </a:stretch>
        </p:blipFill>
        <p:spPr>
          <a:xfrm>
            <a:off x="2063929" y="2574023"/>
            <a:ext cx="5016137" cy="2821577"/>
          </a:xfrm>
          <a:prstGeom prst="rect">
            <a:avLst/>
          </a:prstGeom>
        </p:spPr>
      </p:pic>
    </p:spTree>
    <p:extLst>
      <p:ext uri="{BB962C8B-B14F-4D97-AF65-F5344CB8AC3E}">
        <p14:creationId xmlns:p14="http://schemas.microsoft.com/office/powerpoint/2010/main" val="3073622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FD16C5C-3FBB-4F70-9FC6-F22BEAB39C6B}"/>
              </a:ext>
            </a:extLst>
          </p:cNvPr>
          <p:cNvPicPr>
            <a:picLocks noChangeAspect="1"/>
          </p:cNvPicPr>
          <p:nvPr/>
        </p:nvPicPr>
        <p:blipFill rotWithShape="1">
          <a:blip r:embed="rId2"/>
          <a:srcRect l="21612" t="31073" r="25332" b="25559"/>
          <a:stretch/>
        </p:blipFill>
        <p:spPr>
          <a:xfrm>
            <a:off x="7309731" y="17756"/>
            <a:ext cx="1834269" cy="843379"/>
          </a:xfrm>
          <a:prstGeom prst="rect">
            <a:avLst/>
          </a:prstGeom>
        </p:spPr>
      </p:pic>
      <p:pic>
        <p:nvPicPr>
          <p:cNvPr id="9" name="Picture 8">
            <a:extLst>
              <a:ext uri="{FF2B5EF4-FFF2-40B4-BE49-F238E27FC236}">
                <a16:creationId xmlns:a16="http://schemas.microsoft.com/office/drawing/2014/main" id="{48E836D7-07CF-49C1-A1DE-304921ABF77B}"/>
              </a:ext>
            </a:extLst>
          </p:cNvPr>
          <p:cNvPicPr>
            <a:picLocks noChangeAspect="1"/>
          </p:cNvPicPr>
          <p:nvPr/>
        </p:nvPicPr>
        <p:blipFill>
          <a:blip r:embed="rId3"/>
          <a:stretch>
            <a:fillRect/>
          </a:stretch>
        </p:blipFill>
        <p:spPr>
          <a:xfrm>
            <a:off x="7812676" y="5697243"/>
            <a:ext cx="1238183" cy="1143000"/>
          </a:xfrm>
          <a:prstGeom prst="rect">
            <a:avLst/>
          </a:prstGeom>
        </p:spPr>
      </p:pic>
      <p:sp>
        <p:nvSpPr>
          <p:cNvPr id="10" name="TextBox 9">
            <a:extLst>
              <a:ext uri="{FF2B5EF4-FFF2-40B4-BE49-F238E27FC236}">
                <a16:creationId xmlns:a16="http://schemas.microsoft.com/office/drawing/2014/main" id="{0CBD3868-471F-469F-A444-15A47CED6DB0}"/>
              </a:ext>
            </a:extLst>
          </p:cNvPr>
          <p:cNvSpPr txBox="1"/>
          <p:nvPr/>
        </p:nvSpPr>
        <p:spPr>
          <a:xfrm>
            <a:off x="-1" y="1119366"/>
            <a:ext cx="9143999" cy="584775"/>
          </a:xfrm>
          <a:prstGeom prst="rect">
            <a:avLst/>
          </a:prstGeom>
          <a:solidFill>
            <a:srgbClr val="C00000"/>
          </a:solidFill>
        </p:spPr>
        <p:txBody>
          <a:bodyPr wrap="square" rtlCol="0">
            <a:spAutoFit/>
          </a:bodyPr>
          <a:lstStyle/>
          <a:p>
            <a:pPr algn="ctr"/>
            <a:r>
              <a:rPr lang="en-GB" sz="3200" b="1" dirty="0">
                <a:solidFill>
                  <a:schemeClr val="bg1"/>
                </a:solidFill>
                <a:latin typeface="Arial Nova Cond" panose="020B0506020202020204" pitchFamily="34" charset="0"/>
              </a:rPr>
              <a:t>SOCIAL MEDIA CAMPAIGN – HOW IT WORKS</a:t>
            </a:r>
          </a:p>
        </p:txBody>
      </p:sp>
      <p:pic>
        <p:nvPicPr>
          <p:cNvPr id="6" name="Content Placeholder 5">
            <a:extLst>
              <a:ext uri="{FF2B5EF4-FFF2-40B4-BE49-F238E27FC236}">
                <a16:creationId xmlns:a16="http://schemas.microsoft.com/office/drawing/2014/main" id="{80FDA490-2B25-4FFA-86AB-4FEC327575A4}"/>
              </a:ext>
            </a:extLst>
          </p:cNvPr>
          <p:cNvPicPr>
            <a:picLocks noGrp="1" noChangeAspect="1"/>
          </p:cNvPicPr>
          <p:nvPr>
            <p:ph idx="1"/>
          </p:nvPr>
        </p:nvPicPr>
        <p:blipFill rotWithShape="1">
          <a:blip r:embed="rId4"/>
          <a:srcRect l="2162" r="3349"/>
          <a:stretch/>
        </p:blipFill>
        <p:spPr>
          <a:xfrm>
            <a:off x="173736" y="2482027"/>
            <a:ext cx="8769095" cy="2771301"/>
          </a:xfrm>
        </p:spPr>
      </p:pic>
    </p:spTree>
    <p:extLst>
      <p:ext uri="{BB962C8B-B14F-4D97-AF65-F5344CB8AC3E}">
        <p14:creationId xmlns:p14="http://schemas.microsoft.com/office/powerpoint/2010/main" val="503135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BEEA14-60E8-49D4-90C6-1DE971F62D15}"/>
              </a:ext>
            </a:extLst>
          </p:cNvPr>
          <p:cNvPicPr>
            <a:picLocks noChangeAspect="1"/>
          </p:cNvPicPr>
          <p:nvPr/>
        </p:nvPicPr>
        <p:blipFill rotWithShape="1">
          <a:blip r:embed="rId2"/>
          <a:srcRect l="21612" t="31073" r="25332" b="25559"/>
          <a:stretch/>
        </p:blipFill>
        <p:spPr>
          <a:xfrm>
            <a:off x="7309731" y="17756"/>
            <a:ext cx="1834269" cy="843379"/>
          </a:xfrm>
          <a:prstGeom prst="rect">
            <a:avLst/>
          </a:prstGeom>
        </p:spPr>
      </p:pic>
      <p:pic>
        <p:nvPicPr>
          <p:cNvPr id="7" name="Picture 6">
            <a:extLst>
              <a:ext uri="{FF2B5EF4-FFF2-40B4-BE49-F238E27FC236}">
                <a16:creationId xmlns:a16="http://schemas.microsoft.com/office/drawing/2014/main" id="{AD14F106-ECF8-4EF4-A8AE-ABAAF28D7F8C}"/>
              </a:ext>
            </a:extLst>
          </p:cNvPr>
          <p:cNvPicPr>
            <a:picLocks noChangeAspect="1"/>
          </p:cNvPicPr>
          <p:nvPr/>
        </p:nvPicPr>
        <p:blipFill>
          <a:blip r:embed="rId3"/>
          <a:stretch>
            <a:fillRect/>
          </a:stretch>
        </p:blipFill>
        <p:spPr>
          <a:xfrm>
            <a:off x="7812676" y="5697243"/>
            <a:ext cx="1238183" cy="1143000"/>
          </a:xfrm>
          <a:prstGeom prst="rect">
            <a:avLst/>
          </a:prstGeom>
        </p:spPr>
      </p:pic>
      <p:sp>
        <p:nvSpPr>
          <p:cNvPr id="9" name="TextBox 8">
            <a:extLst>
              <a:ext uri="{FF2B5EF4-FFF2-40B4-BE49-F238E27FC236}">
                <a16:creationId xmlns:a16="http://schemas.microsoft.com/office/drawing/2014/main" id="{732FDE34-56D4-4A6B-A0A2-BC7B9CA64EC4}"/>
              </a:ext>
            </a:extLst>
          </p:cNvPr>
          <p:cNvSpPr txBox="1"/>
          <p:nvPr/>
        </p:nvSpPr>
        <p:spPr>
          <a:xfrm>
            <a:off x="-1" y="1119366"/>
            <a:ext cx="9143999" cy="584775"/>
          </a:xfrm>
          <a:prstGeom prst="rect">
            <a:avLst/>
          </a:prstGeom>
          <a:solidFill>
            <a:srgbClr val="C00000"/>
          </a:solidFill>
        </p:spPr>
        <p:txBody>
          <a:bodyPr wrap="square" rtlCol="0">
            <a:spAutoFit/>
          </a:bodyPr>
          <a:lstStyle/>
          <a:p>
            <a:pPr algn="ctr"/>
            <a:r>
              <a:rPr lang="en-GB" sz="3200" b="1" dirty="0">
                <a:solidFill>
                  <a:schemeClr val="bg1"/>
                </a:solidFill>
                <a:latin typeface="Arial Nova Cond" panose="020B0506020202020204" pitchFamily="34" charset="0"/>
              </a:rPr>
              <a:t>THE EMM2019 PRAYER</a:t>
            </a:r>
          </a:p>
        </p:txBody>
      </p:sp>
      <p:pic>
        <p:nvPicPr>
          <p:cNvPr id="3" name="Picture 2">
            <a:extLst>
              <a:ext uri="{FF2B5EF4-FFF2-40B4-BE49-F238E27FC236}">
                <a16:creationId xmlns:a16="http://schemas.microsoft.com/office/drawing/2014/main" id="{82882FBA-D4BA-424F-B52A-6B6625A12328}"/>
              </a:ext>
            </a:extLst>
          </p:cNvPr>
          <p:cNvPicPr>
            <a:picLocks noChangeAspect="1"/>
          </p:cNvPicPr>
          <p:nvPr/>
        </p:nvPicPr>
        <p:blipFill>
          <a:blip r:embed="rId4"/>
          <a:stretch>
            <a:fillRect/>
          </a:stretch>
        </p:blipFill>
        <p:spPr>
          <a:xfrm>
            <a:off x="3875112" y="1955276"/>
            <a:ext cx="1658217" cy="4682400"/>
          </a:xfrm>
          <a:prstGeom prst="rect">
            <a:avLst/>
          </a:prstGeom>
          <a:ln>
            <a:solidFill>
              <a:schemeClr val="tx1">
                <a:lumMod val="50000"/>
                <a:lumOff val="50000"/>
              </a:schemeClr>
            </a:solidFill>
          </a:ln>
        </p:spPr>
      </p:pic>
      <p:sp>
        <p:nvSpPr>
          <p:cNvPr id="10" name="TextBox 9">
            <a:extLst>
              <a:ext uri="{FF2B5EF4-FFF2-40B4-BE49-F238E27FC236}">
                <a16:creationId xmlns:a16="http://schemas.microsoft.com/office/drawing/2014/main" id="{714CBE83-6382-4C42-AD1D-6790E4D9125D}"/>
              </a:ext>
            </a:extLst>
          </p:cNvPr>
          <p:cNvSpPr txBox="1"/>
          <p:nvPr/>
        </p:nvSpPr>
        <p:spPr>
          <a:xfrm>
            <a:off x="234349" y="3272236"/>
            <a:ext cx="3494969" cy="1873507"/>
          </a:xfrm>
          <a:prstGeom prst="rect">
            <a:avLst/>
          </a:prstGeom>
          <a:noFill/>
        </p:spPr>
        <p:txBody>
          <a:bodyPr wrap="square" rtlCol="0">
            <a:noAutofit/>
          </a:bodyPr>
          <a:lstStyle/>
          <a:p>
            <a:r>
              <a:rPr lang="en-GB" sz="2000" dirty="0">
                <a:latin typeface="Arial Nova"/>
              </a:rPr>
              <a:t>The special EMM2019 prayer card will be made available to parishes and can also be found on our website: missio.org.uk/</a:t>
            </a:r>
            <a:r>
              <a:rPr lang="en-GB" sz="2000" dirty="0" err="1">
                <a:latin typeface="Arial Nova"/>
              </a:rPr>
              <a:t>emm</a:t>
            </a:r>
            <a:endParaRPr lang="en-GB" sz="2000" dirty="0">
              <a:solidFill>
                <a:srgbClr val="000000"/>
              </a:solidFill>
              <a:latin typeface="Arial Nova"/>
            </a:endParaRPr>
          </a:p>
        </p:txBody>
      </p:sp>
      <p:pic>
        <p:nvPicPr>
          <p:cNvPr id="5" name="Picture 4">
            <a:extLst>
              <a:ext uri="{FF2B5EF4-FFF2-40B4-BE49-F238E27FC236}">
                <a16:creationId xmlns:a16="http://schemas.microsoft.com/office/drawing/2014/main" id="{EEB12E87-1373-460C-A233-C30F779561F6}"/>
              </a:ext>
            </a:extLst>
          </p:cNvPr>
          <p:cNvPicPr>
            <a:picLocks noChangeAspect="1"/>
          </p:cNvPicPr>
          <p:nvPr/>
        </p:nvPicPr>
        <p:blipFill>
          <a:blip r:embed="rId5"/>
          <a:stretch>
            <a:fillRect/>
          </a:stretch>
        </p:blipFill>
        <p:spPr>
          <a:xfrm>
            <a:off x="5693778" y="1955276"/>
            <a:ext cx="1764857" cy="4682756"/>
          </a:xfrm>
          <a:prstGeom prst="rect">
            <a:avLst/>
          </a:prstGeom>
          <a:ln w="3175">
            <a:solidFill>
              <a:schemeClr val="tx1"/>
            </a:solidFill>
          </a:ln>
        </p:spPr>
      </p:pic>
    </p:spTree>
    <p:extLst>
      <p:ext uri="{BB962C8B-B14F-4D97-AF65-F5344CB8AC3E}">
        <p14:creationId xmlns:p14="http://schemas.microsoft.com/office/powerpoint/2010/main" val="2005830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53E4B32-7479-4A13-87C8-3EE1DE9ECAB8}"/>
              </a:ext>
            </a:extLst>
          </p:cNvPr>
          <p:cNvPicPr>
            <a:picLocks noChangeAspect="1"/>
          </p:cNvPicPr>
          <p:nvPr/>
        </p:nvPicPr>
        <p:blipFill>
          <a:blip r:embed="rId2"/>
          <a:stretch>
            <a:fillRect/>
          </a:stretch>
        </p:blipFill>
        <p:spPr>
          <a:xfrm>
            <a:off x="17930" y="2938266"/>
            <a:ext cx="2361484" cy="2118953"/>
          </a:xfrm>
          <a:prstGeom prst="rect">
            <a:avLst/>
          </a:prstGeom>
        </p:spPr>
      </p:pic>
      <p:sp>
        <p:nvSpPr>
          <p:cNvPr id="5" name="Rectangle 4">
            <a:extLst>
              <a:ext uri="{FF2B5EF4-FFF2-40B4-BE49-F238E27FC236}">
                <a16:creationId xmlns:a16="http://schemas.microsoft.com/office/drawing/2014/main" id="{A1C4C74E-1A73-451C-81A8-3D2B201C0C51}"/>
              </a:ext>
            </a:extLst>
          </p:cNvPr>
          <p:cNvSpPr/>
          <p:nvPr/>
        </p:nvSpPr>
        <p:spPr>
          <a:xfrm>
            <a:off x="2361482" y="2466484"/>
            <a:ext cx="6325315" cy="3170099"/>
          </a:xfrm>
          <a:prstGeom prst="rect">
            <a:avLst/>
          </a:prstGeom>
        </p:spPr>
        <p:txBody>
          <a:bodyPr wrap="square">
            <a:spAutoFit/>
          </a:bodyPr>
          <a:lstStyle/>
          <a:p>
            <a:r>
              <a:rPr lang="en-GB" sz="2000" dirty="0">
                <a:latin typeface="Arial Nova"/>
              </a:rPr>
              <a:t>When we pray together, we share in God's love and are inspired to make the world a better place. </a:t>
            </a:r>
          </a:p>
          <a:p>
            <a:r>
              <a:rPr lang="en-GB" sz="2000" dirty="0">
                <a:latin typeface="Arial Nova"/>
              </a:rPr>
              <a:t> </a:t>
            </a:r>
          </a:p>
          <a:p>
            <a:r>
              <a:rPr lang="en-GB" sz="2000" dirty="0">
                <a:latin typeface="Arial Nova"/>
              </a:rPr>
              <a:t>During October, Pope Francis invites everyone to join the EMM2019 Universal Prayer Chain, in solidarity and love for all people.</a:t>
            </a:r>
          </a:p>
          <a:p>
            <a:r>
              <a:rPr lang="en-GB" sz="2000" dirty="0">
                <a:latin typeface="Arial Nova"/>
              </a:rPr>
              <a:t> </a:t>
            </a:r>
          </a:p>
          <a:p>
            <a:r>
              <a:rPr lang="en-GB" sz="2000" dirty="0">
                <a:latin typeface="Arial Nova"/>
              </a:rPr>
              <a:t>This will connect the whole Church family and give us strength to live our Catholic mission.</a:t>
            </a:r>
          </a:p>
          <a:p>
            <a:r>
              <a:rPr lang="en-GB" sz="2000" dirty="0"/>
              <a:t> </a:t>
            </a:r>
          </a:p>
        </p:txBody>
      </p:sp>
      <p:pic>
        <p:nvPicPr>
          <p:cNvPr id="8" name="Picture 7">
            <a:extLst>
              <a:ext uri="{FF2B5EF4-FFF2-40B4-BE49-F238E27FC236}">
                <a16:creationId xmlns:a16="http://schemas.microsoft.com/office/drawing/2014/main" id="{B95673A3-1577-4668-A78D-C64F1D6E2C86}"/>
              </a:ext>
            </a:extLst>
          </p:cNvPr>
          <p:cNvPicPr>
            <a:picLocks noChangeAspect="1"/>
          </p:cNvPicPr>
          <p:nvPr/>
        </p:nvPicPr>
        <p:blipFill>
          <a:blip r:embed="rId3"/>
          <a:stretch>
            <a:fillRect/>
          </a:stretch>
        </p:blipFill>
        <p:spPr>
          <a:xfrm>
            <a:off x="7812676" y="5697243"/>
            <a:ext cx="1238183" cy="1143000"/>
          </a:xfrm>
          <a:prstGeom prst="rect">
            <a:avLst/>
          </a:prstGeom>
        </p:spPr>
      </p:pic>
      <p:pic>
        <p:nvPicPr>
          <p:cNvPr id="9" name="Picture 8">
            <a:extLst>
              <a:ext uri="{FF2B5EF4-FFF2-40B4-BE49-F238E27FC236}">
                <a16:creationId xmlns:a16="http://schemas.microsoft.com/office/drawing/2014/main" id="{92E024E8-EDC7-4BBB-85A9-99A896BEB5F1}"/>
              </a:ext>
            </a:extLst>
          </p:cNvPr>
          <p:cNvPicPr>
            <a:picLocks noChangeAspect="1"/>
          </p:cNvPicPr>
          <p:nvPr/>
        </p:nvPicPr>
        <p:blipFill rotWithShape="1">
          <a:blip r:embed="rId4"/>
          <a:srcRect l="21612" t="31073" r="25332" b="25559"/>
          <a:stretch/>
        </p:blipFill>
        <p:spPr>
          <a:xfrm>
            <a:off x="7309731" y="17756"/>
            <a:ext cx="1834269" cy="843379"/>
          </a:xfrm>
          <a:prstGeom prst="rect">
            <a:avLst/>
          </a:prstGeom>
        </p:spPr>
      </p:pic>
      <p:sp>
        <p:nvSpPr>
          <p:cNvPr id="10" name="TextBox 9">
            <a:extLst>
              <a:ext uri="{FF2B5EF4-FFF2-40B4-BE49-F238E27FC236}">
                <a16:creationId xmlns:a16="http://schemas.microsoft.com/office/drawing/2014/main" id="{6E36FF64-F411-4B3A-8987-59457CAF8C8D}"/>
              </a:ext>
            </a:extLst>
          </p:cNvPr>
          <p:cNvSpPr txBox="1"/>
          <p:nvPr/>
        </p:nvSpPr>
        <p:spPr>
          <a:xfrm>
            <a:off x="-1" y="1119366"/>
            <a:ext cx="9143999" cy="584775"/>
          </a:xfrm>
          <a:prstGeom prst="rect">
            <a:avLst/>
          </a:prstGeom>
          <a:solidFill>
            <a:srgbClr val="C00000"/>
          </a:solidFill>
        </p:spPr>
        <p:txBody>
          <a:bodyPr wrap="square" rtlCol="0">
            <a:spAutoFit/>
          </a:bodyPr>
          <a:lstStyle/>
          <a:p>
            <a:pPr algn="ctr"/>
            <a:r>
              <a:rPr lang="en-GB" sz="3200" b="1" dirty="0">
                <a:solidFill>
                  <a:schemeClr val="bg1"/>
                </a:solidFill>
                <a:latin typeface="Arial Nova Cond" panose="020B0506020202020204" pitchFamily="34" charset="0"/>
              </a:rPr>
              <a:t>UNIVERSAL PRAYER CHAIN</a:t>
            </a:r>
          </a:p>
        </p:txBody>
      </p:sp>
    </p:spTree>
    <p:extLst>
      <p:ext uri="{BB962C8B-B14F-4D97-AF65-F5344CB8AC3E}">
        <p14:creationId xmlns:p14="http://schemas.microsoft.com/office/powerpoint/2010/main" val="1379639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ED7575C-FBE7-4B85-97E7-23A4E405BF47}"/>
              </a:ext>
            </a:extLst>
          </p:cNvPr>
          <p:cNvPicPr>
            <a:picLocks noChangeAspect="1"/>
          </p:cNvPicPr>
          <p:nvPr/>
        </p:nvPicPr>
        <p:blipFill>
          <a:blip r:embed="rId2"/>
          <a:stretch>
            <a:fillRect/>
          </a:stretch>
        </p:blipFill>
        <p:spPr>
          <a:xfrm>
            <a:off x="7812676" y="5697243"/>
            <a:ext cx="1238183" cy="1143000"/>
          </a:xfrm>
          <a:prstGeom prst="rect">
            <a:avLst/>
          </a:prstGeom>
        </p:spPr>
      </p:pic>
      <p:pic>
        <p:nvPicPr>
          <p:cNvPr id="9" name="Picture 8">
            <a:extLst>
              <a:ext uri="{FF2B5EF4-FFF2-40B4-BE49-F238E27FC236}">
                <a16:creationId xmlns:a16="http://schemas.microsoft.com/office/drawing/2014/main" id="{7D575DBB-7E30-4B43-AE27-E8964EC26BDF}"/>
              </a:ext>
            </a:extLst>
          </p:cNvPr>
          <p:cNvPicPr>
            <a:picLocks noChangeAspect="1"/>
          </p:cNvPicPr>
          <p:nvPr/>
        </p:nvPicPr>
        <p:blipFill rotWithShape="1">
          <a:blip r:embed="rId3"/>
          <a:srcRect l="21612" t="31073" r="25332" b="25559"/>
          <a:stretch/>
        </p:blipFill>
        <p:spPr>
          <a:xfrm>
            <a:off x="7309731" y="17756"/>
            <a:ext cx="1834269" cy="843379"/>
          </a:xfrm>
          <a:prstGeom prst="rect">
            <a:avLst/>
          </a:prstGeom>
        </p:spPr>
      </p:pic>
      <p:sp>
        <p:nvSpPr>
          <p:cNvPr id="10" name="TextBox 9">
            <a:extLst>
              <a:ext uri="{FF2B5EF4-FFF2-40B4-BE49-F238E27FC236}">
                <a16:creationId xmlns:a16="http://schemas.microsoft.com/office/drawing/2014/main" id="{06706151-31FB-4207-B51A-E212930BA813}"/>
              </a:ext>
            </a:extLst>
          </p:cNvPr>
          <p:cNvSpPr txBox="1"/>
          <p:nvPr/>
        </p:nvSpPr>
        <p:spPr>
          <a:xfrm>
            <a:off x="-1" y="1119366"/>
            <a:ext cx="9143999" cy="584775"/>
          </a:xfrm>
          <a:prstGeom prst="rect">
            <a:avLst/>
          </a:prstGeom>
          <a:solidFill>
            <a:srgbClr val="C00000"/>
          </a:solidFill>
        </p:spPr>
        <p:txBody>
          <a:bodyPr wrap="square" rtlCol="0">
            <a:spAutoFit/>
          </a:bodyPr>
          <a:lstStyle/>
          <a:p>
            <a:pPr algn="ctr"/>
            <a:r>
              <a:rPr lang="en-GB" sz="3200" b="1" dirty="0">
                <a:solidFill>
                  <a:schemeClr val="bg1"/>
                </a:solidFill>
                <a:latin typeface="Arial Nova Cond" panose="020B0506020202020204" pitchFamily="34" charset="0"/>
              </a:rPr>
              <a:t>UNIVERSAL PRAYER CHAIN</a:t>
            </a:r>
          </a:p>
        </p:txBody>
      </p:sp>
      <p:sp>
        <p:nvSpPr>
          <p:cNvPr id="11" name="Rectangle 10">
            <a:extLst>
              <a:ext uri="{FF2B5EF4-FFF2-40B4-BE49-F238E27FC236}">
                <a16:creationId xmlns:a16="http://schemas.microsoft.com/office/drawing/2014/main" id="{33BBDC29-F14E-4A24-A538-7C535962B373}"/>
              </a:ext>
            </a:extLst>
          </p:cNvPr>
          <p:cNvSpPr/>
          <p:nvPr/>
        </p:nvSpPr>
        <p:spPr>
          <a:xfrm>
            <a:off x="367554" y="2698669"/>
            <a:ext cx="8444752" cy="2554545"/>
          </a:xfrm>
          <a:prstGeom prst="rect">
            <a:avLst/>
          </a:prstGeom>
        </p:spPr>
        <p:txBody>
          <a:bodyPr wrap="square">
            <a:spAutoFit/>
          </a:bodyPr>
          <a:lstStyle/>
          <a:p>
            <a:r>
              <a:rPr lang="en-GB" sz="2000" b="1" dirty="0">
                <a:solidFill>
                  <a:srgbClr val="C00000"/>
                </a:solidFill>
                <a:latin typeface="Arial Nova"/>
              </a:rPr>
              <a:t>Who? </a:t>
            </a:r>
            <a:r>
              <a:rPr lang="en-GB" sz="2000" dirty="0">
                <a:latin typeface="Arial Nova"/>
              </a:rPr>
              <a:t>Everyone, everywhere, all over the world is invited to pray the official EMM2019 prayer. </a:t>
            </a:r>
          </a:p>
          <a:p>
            <a:endParaRPr lang="en-GB" sz="2000" dirty="0">
              <a:latin typeface="Arial Nova"/>
            </a:endParaRPr>
          </a:p>
          <a:p>
            <a:r>
              <a:rPr lang="en-GB" sz="2000" b="1" dirty="0">
                <a:solidFill>
                  <a:srgbClr val="C00000"/>
                </a:solidFill>
                <a:latin typeface="Arial Nova"/>
              </a:rPr>
              <a:t>When? </a:t>
            </a:r>
            <a:r>
              <a:rPr lang="en-GB" sz="2000" dirty="0">
                <a:latin typeface="Arial Nova"/>
              </a:rPr>
              <a:t>Every Friday after the Angelus, throughout the month of October. </a:t>
            </a:r>
          </a:p>
          <a:p>
            <a:endParaRPr lang="en-GB" sz="2000" dirty="0">
              <a:latin typeface="Arial Nova"/>
            </a:endParaRPr>
          </a:p>
          <a:p>
            <a:r>
              <a:rPr lang="en-GB" sz="2000" b="1" dirty="0">
                <a:solidFill>
                  <a:srgbClr val="C00000"/>
                </a:solidFill>
                <a:latin typeface="Arial Nova"/>
              </a:rPr>
              <a:t>Why? </a:t>
            </a:r>
            <a:r>
              <a:rPr lang="en-GB" sz="2000" dirty="0">
                <a:latin typeface="Arial Nova"/>
              </a:rPr>
              <a:t>Through praying together we will revitalise and reawaken our missionary spirit. </a:t>
            </a:r>
          </a:p>
          <a:p>
            <a:r>
              <a:rPr lang="en-GB" sz="2000" dirty="0"/>
              <a:t> </a:t>
            </a:r>
          </a:p>
        </p:txBody>
      </p:sp>
    </p:spTree>
    <p:extLst>
      <p:ext uri="{BB962C8B-B14F-4D97-AF65-F5344CB8AC3E}">
        <p14:creationId xmlns:p14="http://schemas.microsoft.com/office/powerpoint/2010/main" val="418034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BA6139F-B5F9-44FA-8DE0-C9EE71403559}"/>
              </a:ext>
            </a:extLst>
          </p:cNvPr>
          <p:cNvPicPr>
            <a:picLocks noChangeAspect="1"/>
          </p:cNvPicPr>
          <p:nvPr/>
        </p:nvPicPr>
        <p:blipFill>
          <a:blip r:embed="rId4"/>
          <a:stretch>
            <a:fillRect/>
          </a:stretch>
        </p:blipFill>
        <p:spPr>
          <a:xfrm>
            <a:off x="7812676" y="5697243"/>
            <a:ext cx="1238183" cy="1143000"/>
          </a:xfrm>
          <a:prstGeom prst="rect">
            <a:avLst/>
          </a:prstGeom>
        </p:spPr>
      </p:pic>
      <p:pic>
        <p:nvPicPr>
          <p:cNvPr id="7" name="Picture 6">
            <a:extLst>
              <a:ext uri="{FF2B5EF4-FFF2-40B4-BE49-F238E27FC236}">
                <a16:creationId xmlns:a16="http://schemas.microsoft.com/office/drawing/2014/main" id="{E36A076F-F828-4C7C-8CBA-4FE9A11C3B06}"/>
              </a:ext>
            </a:extLst>
          </p:cNvPr>
          <p:cNvPicPr>
            <a:picLocks noChangeAspect="1"/>
          </p:cNvPicPr>
          <p:nvPr/>
        </p:nvPicPr>
        <p:blipFill rotWithShape="1">
          <a:blip r:embed="rId5"/>
          <a:srcRect l="21612" t="31073" r="25332" b="25559"/>
          <a:stretch/>
        </p:blipFill>
        <p:spPr>
          <a:xfrm>
            <a:off x="7309731" y="17756"/>
            <a:ext cx="1834269" cy="843379"/>
          </a:xfrm>
          <a:prstGeom prst="rect">
            <a:avLst/>
          </a:prstGeom>
        </p:spPr>
      </p:pic>
      <p:pic>
        <p:nvPicPr>
          <p:cNvPr id="10" name="Baptised-and-Sent">
            <a:hlinkClick r:id="" action="ppaction://media"/>
            <a:extLst>
              <a:ext uri="{FF2B5EF4-FFF2-40B4-BE49-F238E27FC236}">
                <a16:creationId xmlns:a16="http://schemas.microsoft.com/office/drawing/2014/main" id="{8007E7CD-2D28-4C3F-802C-6116301F6E07}"/>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6"/>
          <a:stretch>
            <a:fillRect/>
          </a:stretch>
        </p:blipFill>
        <p:spPr>
          <a:xfrm>
            <a:off x="5134993" y="5989098"/>
            <a:ext cx="279645" cy="279645"/>
          </a:xfrm>
        </p:spPr>
      </p:pic>
      <p:sp>
        <p:nvSpPr>
          <p:cNvPr id="9" name="TextBox 8">
            <a:extLst>
              <a:ext uri="{FF2B5EF4-FFF2-40B4-BE49-F238E27FC236}">
                <a16:creationId xmlns:a16="http://schemas.microsoft.com/office/drawing/2014/main" id="{34D51F2C-4474-493E-B770-979FEA664067}"/>
              </a:ext>
            </a:extLst>
          </p:cNvPr>
          <p:cNvSpPr txBox="1"/>
          <p:nvPr/>
        </p:nvSpPr>
        <p:spPr>
          <a:xfrm>
            <a:off x="-1" y="1119366"/>
            <a:ext cx="9143999" cy="584775"/>
          </a:xfrm>
          <a:prstGeom prst="rect">
            <a:avLst/>
          </a:prstGeom>
          <a:solidFill>
            <a:srgbClr val="C00000"/>
          </a:solidFill>
        </p:spPr>
        <p:txBody>
          <a:bodyPr wrap="square" rtlCol="0">
            <a:spAutoFit/>
          </a:bodyPr>
          <a:lstStyle/>
          <a:p>
            <a:pPr algn="ctr"/>
            <a:r>
              <a:rPr lang="en-GB" sz="3200" b="1" dirty="0">
                <a:solidFill>
                  <a:schemeClr val="bg1"/>
                </a:solidFill>
                <a:latin typeface="Arial Nova Cond" panose="020B0506020202020204" pitchFamily="34" charset="0"/>
              </a:rPr>
              <a:t>EMM2019 Song: </a:t>
            </a:r>
            <a:r>
              <a:rPr lang="en-GB" sz="3200" b="1" i="1" dirty="0">
                <a:solidFill>
                  <a:schemeClr val="bg1"/>
                </a:solidFill>
                <a:latin typeface="Arial Nova Cond" panose="020B0506020202020204" pitchFamily="34" charset="0"/>
              </a:rPr>
              <a:t>Baptised and Sent</a:t>
            </a:r>
          </a:p>
        </p:txBody>
      </p:sp>
      <p:sp>
        <p:nvSpPr>
          <p:cNvPr id="11" name="TextBox 10">
            <a:extLst>
              <a:ext uri="{FF2B5EF4-FFF2-40B4-BE49-F238E27FC236}">
                <a16:creationId xmlns:a16="http://schemas.microsoft.com/office/drawing/2014/main" id="{51CDB4B0-6C7A-4E2D-AB07-3F93C8CBF138}"/>
              </a:ext>
            </a:extLst>
          </p:cNvPr>
          <p:cNvSpPr txBox="1"/>
          <p:nvPr/>
        </p:nvSpPr>
        <p:spPr>
          <a:xfrm>
            <a:off x="253143" y="2969120"/>
            <a:ext cx="4667771" cy="3600986"/>
          </a:xfrm>
          <a:prstGeom prst="rect">
            <a:avLst/>
          </a:prstGeom>
          <a:noFill/>
        </p:spPr>
        <p:txBody>
          <a:bodyPr wrap="square" rtlCol="0">
            <a:spAutoFit/>
          </a:bodyPr>
          <a:lstStyle/>
          <a:p>
            <a:r>
              <a:rPr lang="en-GB" sz="2400" dirty="0">
                <a:solidFill>
                  <a:srgbClr val="C00000"/>
                </a:solidFill>
                <a:latin typeface="Arial Nova" panose="020B0504020202020204" pitchFamily="34" charset="0"/>
              </a:rPr>
              <a:t>CHORUS: </a:t>
            </a:r>
          </a:p>
          <a:p>
            <a:r>
              <a:rPr lang="en-GB" i="1" dirty="0">
                <a:latin typeface="Arial Nova" panose="020B0504020202020204" pitchFamily="34" charset="0"/>
              </a:rPr>
              <a:t>Baptised and sent, </a:t>
            </a:r>
          </a:p>
          <a:p>
            <a:r>
              <a:rPr lang="en-GB" i="1" dirty="0">
                <a:latin typeface="Arial Nova" panose="020B0504020202020204" pitchFamily="34" charset="0"/>
              </a:rPr>
              <a:t>Baptised and sent,</a:t>
            </a:r>
          </a:p>
          <a:p>
            <a:r>
              <a:rPr lang="en-GB" i="1" dirty="0">
                <a:latin typeface="Arial Nova" panose="020B0504020202020204" pitchFamily="34" charset="0"/>
              </a:rPr>
              <a:t>To share the joy in every continent</a:t>
            </a:r>
          </a:p>
          <a:p>
            <a:r>
              <a:rPr lang="en-GB" i="1" dirty="0">
                <a:latin typeface="Arial Nova" panose="020B0504020202020204" pitchFamily="34" charset="0"/>
              </a:rPr>
              <a:t>all that is broken we are called to mend</a:t>
            </a:r>
          </a:p>
          <a:p>
            <a:r>
              <a:rPr lang="en-GB" i="1" dirty="0">
                <a:latin typeface="Arial Nova" panose="020B0504020202020204" pitchFamily="34" charset="0"/>
              </a:rPr>
              <a:t>God is our friend,</a:t>
            </a:r>
          </a:p>
          <a:p>
            <a:r>
              <a:rPr lang="en-GB" i="1" dirty="0">
                <a:latin typeface="Arial Nova" panose="020B0504020202020204" pitchFamily="34" charset="0"/>
              </a:rPr>
              <a:t>Baptised and sent, </a:t>
            </a:r>
          </a:p>
          <a:p>
            <a:r>
              <a:rPr lang="en-GB" i="1" dirty="0">
                <a:latin typeface="Arial Nova" panose="020B0504020202020204" pitchFamily="34" charset="0"/>
              </a:rPr>
              <a:t>Baptised and sent,</a:t>
            </a:r>
          </a:p>
          <a:p>
            <a:r>
              <a:rPr lang="en-GB" i="1" dirty="0">
                <a:latin typeface="Arial Nova" panose="020B0504020202020204" pitchFamily="34" charset="0"/>
              </a:rPr>
              <a:t>We’ll light a hope where there is just despair</a:t>
            </a:r>
          </a:p>
          <a:p>
            <a:r>
              <a:rPr lang="en-GB" i="1" dirty="0">
                <a:latin typeface="Arial Nova" panose="020B0504020202020204" pitchFamily="34" charset="0"/>
              </a:rPr>
              <a:t>Show that we care</a:t>
            </a:r>
          </a:p>
          <a:p>
            <a:r>
              <a:rPr lang="en-GB" i="1" dirty="0">
                <a:latin typeface="Arial Nova" panose="020B0504020202020204" pitchFamily="34" charset="0"/>
              </a:rPr>
              <a:t>His love has no end</a:t>
            </a:r>
          </a:p>
          <a:p>
            <a:endParaRPr lang="en-GB" sz="2400" dirty="0">
              <a:latin typeface="Arial Nova" panose="020B0504020202020204" pitchFamily="34" charset="0"/>
            </a:endParaRPr>
          </a:p>
        </p:txBody>
      </p:sp>
      <p:sp>
        <p:nvSpPr>
          <p:cNvPr id="12" name="Rectangle 11">
            <a:extLst>
              <a:ext uri="{FF2B5EF4-FFF2-40B4-BE49-F238E27FC236}">
                <a16:creationId xmlns:a16="http://schemas.microsoft.com/office/drawing/2014/main" id="{D9D1AF51-47F5-4F11-8F82-B41FAAC1E3E9}"/>
              </a:ext>
            </a:extLst>
          </p:cNvPr>
          <p:cNvSpPr/>
          <p:nvPr/>
        </p:nvSpPr>
        <p:spPr>
          <a:xfrm>
            <a:off x="235079" y="1791693"/>
            <a:ext cx="4697867" cy="1323439"/>
          </a:xfrm>
          <a:prstGeom prst="rect">
            <a:avLst/>
          </a:prstGeom>
        </p:spPr>
        <p:txBody>
          <a:bodyPr wrap="square">
            <a:spAutoFit/>
          </a:bodyPr>
          <a:lstStyle/>
          <a:p>
            <a:r>
              <a:rPr lang="en-GB" sz="2000" dirty="0">
                <a:latin typeface="Arial Nova"/>
              </a:rPr>
              <a:t>The EMM2019 song will be available on our website from the beginning of September: missio.org.uk/</a:t>
            </a:r>
            <a:r>
              <a:rPr lang="en-GB" sz="2000" dirty="0" err="1">
                <a:latin typeface="Arial Nova"/>
              </a:rPr>
              <a:t>emm</a:t>
            </a:r>
            <a:endParaRPr lang="en-GB" sz="2000" dirty="0">
              <a:latin typeface="Arial Nova"/>
            </a:endParaRPr>
          </a:p>
          <a:p>
            <a:r>
              <a:rPr lang="en-GB" sz="2000" dirty="0"/>
              <a:t> </a:t>
            </a:r>
          </a:p>
        </p:txBody>
      </p:sp>
      <p:pic>
        <p:nvPicPr>
          <p:cNvPr id="13" name="Picture 12">
            <a:extLst>
              <a:ext uri="{FF2B5EF4-FFF2-40B4-BE49-F238E27FC236}">
                <a16:creationId xmlns:a16="http://schemas.microsoft.com/office/drawing/2014/main" id="{9FCBF12C-CF0B-4E86-8045-99C9237D4B6D}"/>
              </a:ext>
            </a:extLst>
          </p:cNvPr>
          <p:cNvPicPr>
            <a:picLocks noChangeAspect="1"/>
          </p:cNvPicPr>
          <p:nvPr/>
        </p:nvPicPr>
        <p:blipFill>
          <a:blip r:embed="rId7"/>
          <a:stretch>
            <a:fillRect/>
          </a:stretch>
        </p:blipFill>
        <p:spPr>
          <a:xfrm>
            <a:off x="5134993" y="1871337"/>
            <a:ext cx="3755864" cy="3788728"/>
          </a:xfrm>
          <a:prstGeom prst="rect">
            <a:avLst/>
          </a:prstGeom>
        </p:spPr>
      </p:pic>
    </p:spTree>
    <p:extLst>
      <p:ext uri="{BB962C8B-B14F-4D97-AF65-F5344CB8AC3E}">
        <p14:creationId xmlns:p14="http://schemas.microsoft.com/office/powerpoint/2010/main" val="2111531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529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3C72FAB-3979-4F4D-98F7-5D0EA16E6981}"/>
              </a:ext>
            </a:extLst>
          </p:cNvPr>
          <p:cNvPicPr>
            <a:picLocks noChangeAspect="1"/>
          </p:cNvPicPr>
          <p:nvPr/>
        </p:nvPicPr>
        <p:blipFill rotWithShape="1">
          <a:blip r:embed="rId2"/>
          <a:srcRect l="21612" t="31073" r="25332" b="25559"/>
          <a:stretch/>
        </p:blipFill>
        <p:spPr>
          <a:xfrm>
            <a:off x="7309731" y="17756"/>
            <a:ext cx="1834269" cy="843379"/>
          </a:xfrm>
          <a:prstGeom prst="rect">
            <a:avLst/>
          </a:prstGeom>
        </p:spPr>
      </p:pic>
      <p:pic>
        <p:nvPicPr>
          <p:cNvPr id="7" name="Picture 6">
            <a:extLst>
              <a:ext uri="{FF2B5EF4-FFF2-40B4-BE49-F238E27FC236}">
                <a16:creationId xmlns:a16="http://schemas.microsoft.com/office/drawing/2014/main" id="{46D310B9-9E8C-4239-A342-D89DA073C9B4}"/>
              </a:ext>
            </a:extLst>
          </p:cNvPr>
          <p:cNvPicPr>
            <a:picLocks noChangeAspect="1"/>
          </p:cNvPicPr>
          <p:nvPr/>
        </p:nvPicPr>
        <p:blipFill>
          <a:blip r:embed="rId3"/>
          <a:stretch>
            <a:fillRect/>
          </a:stretch>
        </p:blipFill>
        <p:spPr>
          <a:xfrm>
            <a:off x="1963270" y="1486478"/>
            <a:ext cx="4960004" cy="3451954"/>
          </a:xfrm>
          <a:prstGeom prst="rect">
            <a:avLst/>
          </a:prstGeom>
        </p:spPr>
      </p:pic>
      <p:sp>
        <p:nvSpPr>
          <p:cNvPr id="8" name="Rectangle 7">
            <a:extLst>
              <a:ext uri="{FF2B5EF4-FFF2-40B4-BE49-F238E27FC236}">
                <a16:creationId xmlns:a16="http://schemas.microsoft.com/office/drawing/2014/main" id="{69C0526D-ACB5-41BF-9780-F631B98281D5}"/>
              </a:ext>
            </a:extLst>
          </p:cNvPr>
          <p:cNvSpPr/>
          <p:nvPr/>
        </p:nvSpPr>
        <p:spPr>
          <a:xfrm>
            <a:off x="156411" y="4793724"/>
            <a:ext cx="8855241" cy="1323439"/>
          </a:xfrm>
          <a:prstGeom prst="rect">
            <a:avLst/>
          </a:prstGeom>
        </p:spPr>
        <p:txBody>
          <a:bodyPr wrap="square">
            <a:spAutoFit/>
          </a:bodyPr>
          <a:lstStyle/>
          <a:p>
            <a:pPr algn="ctr"/>
            <a:r>
              <a:rPr lang="en-GB" sz="2000" dirty="0">
                <a:latin typeface="Arial Nova"/>
              </a:rPr>
              <a:t>Telephone: </a:t>
            </a:r>
            <a:r>
              <a:rPr lang="en-GB" sz="2000">
                <a:latin typeface="Arial Nova"/>
              </a:rPr>
              <a:t>020 7821 </a:t>
            </a:r>
            <a:r>
              <a:rPr lang="en-GB" sz="2000" dirty="0">
                <a:latin typeface="Arial Nova"/>
              </a:rPr>
              <a:t>9755</a:t>
            </a:r>
          </a:p>
          <a:p>
            <a:pPr algn="ctr"/>
            <a:r>
              <a:rPr lang="en-GB" sz="2000" dirty="0">
                <a:latin typeface="Arial Nova"/>
              </a:rPr>
              <a:t>Email: </a:t>
            </a:r>
            <a:r>
              <a:rPr lang="en-GB" sz="2000" dirty="0">
                <a:latin typeface="Arial Nova"/>
                <a:hlinkClick r:id="rId4"/>
              </a:rPr>
              <a:t>emm2019@missio.org.uk</a:t>
            </a:r>
            <a:endParaRPr lang="en-GB" sz="2000" dirty="0">
              <a:latin typeface="Arial Nova"/>
            </a:endParaRPr>
          </a:p>
          <a:p>
            <a:pPr algn="ctr"/>
            <a:r>
              <a:rPr lang="en-GB" sz="2000" dirty="0">
                <a:latin typeface="Arial Nova"/>
              </a:rPr>
              <a:t>Website: missio.org.uk/</a:t>
            </a:r>
            <a:r>
              <a:rPr lang="en-GB" sz="2000" dirty="0" err="1">
                <a:latin typeface="Arial Nova"/>
              </a:rPr>
              <a:t>emm</a:t>
            </a:r>
            <a:endParaRPr lang="en-GB" sz="2000" dirty="0">
              <a:latin typeface="Arial Nova"/>
            </a:endParaRPr>
          </a:p>
          <a:p>
            <a:pPr algn="ctr"/>
            <a:r>
              <a:rPr lang="en-GB" sz="2000" dirty="0"/>
              <a:t> </a:t>
            </a:r>
          </a:p>
        </p:txBody>
      </p:sp>
    </p:spTree>
    <p:extLst>
      <p:ext uri="{BB962C8B-B14F-4D97-AF65-F5344CB8AC3E}">
        <p14:creationId xmlns:p14="http://schemas.microsoft.com/office/powerpoint/2010/main" val="1573572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ISSIO_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MISSIO_2</Template>
  <TotalTime>2408</TotalTime>
  <Words>769</Words>
  <Application>Microsoft Office PowerPoint</Application>
  <PresentationFormat>On-screen Show (4:3)</PresentationFormat>
  <Paragraphs>93</Paragraphs>
  <Slides>20</Slides>
  <Notes>4</Notes>
  <HiddenSlides>0</HiddenSlides>
  <MMClips>1</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20</vt:i4>
      </vt:variant>
    </vt:vector>
  </HeadingPairs>
  <TitlesOfParts>
    <vt:vector size="27" baseType="lpstr">
      <vt:lpstr>Arial</vt:lpstr>
      <vt:lpstr>Arial Nova</vt:lpstr>
      <vt:lpstr>Arial Nova Cond</vt:lpstr>
      <vt:lpstr>Calibri</vt:lpstr>
      <vt:lpstr>MISSIO_2</vt:lpstr>
      <vt:lpstr>Custom Design</vt:lpstr>
      <vt:lpstr>1_Custom Design</vt:lpstr>
      <vt:lpstr>PowerPoint Presentation</vt:lpstr>
      <vt:lpstr>PowerPoint Presentation</vt:lpstr>
      <vt:lpstr>PowerPoint Presentation</vt:lpstr>
      <vt:lpstr>PowerPoint Presentation</vt:lpstr>
      <vt:lpstr>PowerPoint Presentation</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Michelle Slater</cp:lastModifiedBy>
  <cp:revision>107</cp:revision>
  <cp:lastPrinted>2019-07-09T10:13:58Z</cp:lastPrinted>
  <dcterms:created xsi:type="dcterms:W3CDTF">2016-09-01T17:12:16Z</dcterms:created>
  <dcterms:modified xsi:type="dcterms:W3CDTF">2019-08-07T13:15:15Z</dcterms:modified>
</cp:coreProperties>
</file>