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69" r:id="rId5"/>
    <p:sldId id="259" r:id="rId6"/>
    <p:sldId id="268" r:id="rId7"/>
    <p:sldId id="260" r:id="rId8"/>
    <p:sldId id="261" r:id="rId9"/>
    <p:sldId id="262" r:id="rId10"/>
    <p:sldId id="264" r:id="rId11"/>
    <p:sldId id="265" r:id="rId12"/>
    <p:sldId id="266" r:id="rId13"/>
    <p:sldId id="267"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C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4" y="-2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0E16BB87-E1D0-1248-BA14-02FA99372D19}" type="datetimeFigureOut">
              <a:rPr lang="en-US" smtClean="0"/>
              <a:t>20/02/2015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2091388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E16BB87-E1D0-1248-BA14-02FA99372D19}" type="datetimeFigureOut">
              <a:rPr lang="en-US" smtClean="0"/>
              <a:t>20/02/2015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4026256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0E16BB87-E1D0-1248-BA14-02FA99372D19}" type="datetimeFigureOut">
              <a:rPr lang="en-US" smtClean="0"/>
              <a:t>20/02/2015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2382048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0E16BB87-E1D0-1248-BA14-02FA99372D19}" type="datetimeFigureOut">
              <a:rPr lang="en-US" smtClean="0"/>
              <a:t>20/02/2015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2417951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0E16BB87-E1D0-1248-BA14-02FA99372D19}" type="datetimeFigureOut">
              <a:rPr lang="en-US" smtClean="0"/>
              <a:t>20/02/2015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2634265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E16BB87-E1D0-1248-BA14-02FA99372D19}" type="datetimeFigureOut">
              <a:rPr lang="en-US" smtClean="0"/>
              <a:t>20/02/2015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87853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16BB87-E1D0-1248-BA14-02FA99372D19}" type="datetimeFigureOut">
              <a:rPr lang="en-US" smtClean="0"/>
              <a:t>20/02/2015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2048066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0E16BB87-E1D0-1248-BA14-02FA99372D19}" type="datetimeFigureOut">
              <a:rPr lang="en-US" smtClean="0"/>
              <a:t>20/02/2015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264004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0E16BB87-E1D0-1248-BA14-02FA99372D19}" type="datetimeFigureOut">
              <a:rPr lang="en-US" smtClean="0"/>
              <a:t>20/02/2015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2962471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E16BB87-E1D0-1248-BA14-02FA99372D19}" type="datetimeFigureOut">
              <a:rPr lang="en-US" smtClean="0"/>
              <a:t>20/02/2015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651145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E16BB87-E1D0-1248-BA14-02FA99372D19}" type="datetimeFigureOut">
              <a:rPr lang="en-US" smtClean="0"/>
              <a:t>20/02/2015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79AA6-3FFE-9A48-A5C8-17140CD27277}" type="slidenum">
              <a:rPr lang="en-US" smtClean="0"/>
              <a:t>‹#›</a:t>
            </a:fld>
            <a:endParaRPr lang="en-US"/>
          </a:p>
        </p:txBody>
      </p:sp>
    </p:spTree>
    <p:extLst>
      <p:ext uri="{BB962C8B-B14F-4D97-AF65-F5344CB8AC3E}">
        <p14:creationId xmlns:p14="http://schemas.microsoft.com/office/powerpoint/2010/main" val="10461057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16BB87-E1D0-1248-BA14-02FA99372D19}" type="datetimeFigureOut">
              <a:rPr lang="en-US" smtClean="0"/>
              <a:t>20/02/2015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279AA6-3FFE-9A48-A5C8-17140CD27277}" type="slidenum">
              <a:rPr lang="en-US" smtClean="0"/>
              <a:t>‹#›</a:t>
            </a:fld>
            <a:endParaRPr lang="en-US"/>
          </a:p>
        </p:txBody>
      </p:sp>
    </p:spTree>
    <p:extLst>
      <p:ext uri="{BB962C8B-B14F-4D97-AF65-F5344CB8AC3E}">
        <p14:creationId xmlns:p14="http://schemas.microsoft.com/office/powerpoint/2010/main" val="422508021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818855"/>
          </a:xfrm>
        </p:spPr>
        <p:txBody>
          <a:bodyPr>
            <a:normAutofit/>
          </a:bodyPr>
          <a:lstStyle/>
          <a:p>
            <a:r>
              <a:rPr lang="en-GB" sz="4800" b="1" dirty="0" smtClean="0">
                <a:latin typeface="Segoe Print" panose="02000600000000000000" pitchFamily="2" charset="0"/>
              </a:rPr>
              <a:t>Jesus </a:t>
            </a:r>
            <a:r>
              <a:rPr lang="en-GB" sz="4800" b="1" dirty="0">
                <a:latin typeface="Segoe Print" panose="02000600000000000000" pitchFamily="2" charset="0"/>
              </a:rPr>
              <a:t>is alive </a:t>
            </a:r>
            <a:r>
              <a:rPr lang="en-GB" sz="4800" b="1" dirty="0" smtClean="0">
                <a:latin typeface="Segoe Print" panose="02000600000000000000" pitchFamily="2" charset="0"/>
              </a:rPr>
              <a:t>– </a:t>
            </a:r>
            <a:br>
              <a:rPr lang="en-GB" sz="4800" b="1" dirty="0" smtClean="0">
                <a:latin typeface="Segoe Print" panose="02000600000000000000" pitchFamily="2" charset="0"/>
              </a:rPr>
            </a:br>
            <a:r>
              <a:rPr lang="en-GB" sz="4800" b="1" dirty="0" smtClean="0">
                <a:latin typeface="Segoe Print" panose="02000600000000000000" pitchFamily="2" charset="0"/>
              </a:rPr>
              <a:t>go </a:t>
            </a:r>
            <a:r>
              <a:rPr lang="en-GB" sz="4800" b="1" dirty="0">
                <a:latin typeface="Segoe Print" panose="02000600000000000000" pitchFamily="2" charset="0"/>
              </a:rPr>
              <a:t>and tell my brothers. </a:t>
            </a:r>
            <a:endParaRPr lang="en-GB" sz="4800" dirty="0">
              <a:latin typeface="Segoe Print" panose="02000600000000000000" pitchFamily="2" charset="0"/>
            </a:endParaRPr>
          </a:p>
        </p:txBody>
      </p:sp>
      <p:sp>
        <p:nvSpPr>
          <p:cNvPr id="5" name="Rectangle 4"/>
          <p:cNvSpPr>
            <a:spLocks noChangeArrowheads="1"/>
          </p:cNvSpPr>
          <p:nvPr/>
        </p:nvSpPr>
        <p:spPr bwMode="auto">
          <a:xfrm>
            <a:off x="2627784" y="-1"/>
            <a:ext cx="6516216" cy="1536113"/>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4400" dirty="0" smtClean="0">
                <a:solidFill>
                  <a:srgbClr val="FFFFFF"/>
                </a:solidFill>
                <a:latin typeface="Segoe Print" panose="02000600000000000000" pitchFamily="2" charset="0"/>
              </a:rPr>
              <a:t>Session</a:t>
            </a:r>
          </a:p>
          <a:p>
            <a:pPr algn="ctr"/>
            <a:r>
              <a:rPr lang="en-GB" sz="4400" dirty="0">
                <a:solidFill>
                  <a:srgbClr val="FFFFFF"/>
                </a:solidFill>
                <a:latin typeface="Segoe Print" panose="02000600000000000000" pitchFamily="2" charset="0"/>
              </a:rPr>
              <a:t>T</a:t>
            </a:r>
            <a:r>
              <a:rPr lang="en-GB" sz="4400" dirty="0" smtClean="0">
                <a:solidFill>
                  <a:srgbClr val="FFFFFF"/>
                </a:solidFill>
                <a:latin typeface="Segoe Print" panose="02000600000000000000" pitchFamily="2" charset="0"/>
              </a:rPr>
              <a:t>hree</a:t>
            </a:r>
            <a:endParaRPr lang="en-GB" sz="4400" dirty="0">
              <a:solidFill>
                <a:srgbClr val="FFFFFF"/>
              </a:solidFill>
              <a:latin typeface="Segoe Print" panose="02000600000000000000" pitchFamily="2" charset="0"/>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627784" cy="15361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9089980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907705" y="-1"/>
            <a:ext cx="7236296" cy="1115180"/>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4800" b="1" dirty="0">
                <a:solidFill>
                  <a:srgbClr val="FFFFFF"/>
                </a:solidFill>
                <a:latin typeface="Segoe Print" panose="02000600000000000000" pitchFamily="2" charset="0"/>
                <a:ea typeface="+mj-ea"/>
                <a:cs typeface="+mj-cs"/>
              </a:rPr>
              <a:t>Jesus is alive</a:t>
            </a:r>
            <a:endParaRPr lang="en-GB" sz="3600" dirty="0">
              <a:solidFill>
                <a:srgbClr val="FFFFFF"/>
              </a:solidFill>
            </a:endParaRP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1907704" cy="1115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6" name="TextBox 5"/>
          <p:cNvSpPr txBox="1"/>
          <p:nvPr/>
        </p:nvSpPr>
        <p:spPr>
          <a:xfrm>
            <a:off x="5004048" y="2570390"/>
            <a:ext cx="3744416" cy="2492990"/>
          </a:xfrm>
          <a:prstGeom prst="rect">
            <a:avLst/>
          </a:prstGeom>
          <a:noFill/>
        </p:spPr>
        <p:txBody>
          <a:bodyPr wrap="square" rtlCol="0">
            <a:spAutoFit/>
          </a:bodyPr>
          <a:lstStyle/>
          <a:p>
            <a:endParaRPr lang="en-GB" dirty="0"/>
          </a:p>
          <a:p>
            <a:r>
              <a:rPr lang="en-GB" dirty="0"/>
              <a:t> </a:t>
            </a:r>
          </a:p>
          <a:p>
            <a:pPr algn="ctr"/>
            <a:r>
              <a:rPr lang="en-GB" sz="6000" b="1" dirty="0" smtClean="0">
                <a:latin typeface="Segoe Print" panose="02000600000000000000" pitchFamily="2" charset="0"/>
              </a:rPr>
              <a:t>Eric’s </a:t>
            </a:r>
          </a:p>
          <a:p>
            <a:pPr algn="ctr"/>
            <a:r>
              <a:rPr lang="en-GB" sz="6000" b="1" dirty="0" smtClean="0">
                <a:latin typeface="Segoe Print" panose="02000600000000000000" pitchFamily="2" charset="0"/>
              </a:rPr>
              <a:t>Story </a:t>
            </a:r>
            <a:endParaRPr lang="en-GB" sz="6000" dirty="0">
              <a:latin typeface="Segoe Print" panose="02000600000000000000" pitchFamily="2"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809833"/>
            <a:ext cx="2429247" cy="4014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9635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992" y="908720"/>
            <a:ext cx="4197152" cy="4680520"/>
          </a:xfrm>
        </p:spPr>
        <p:txBody>
          <a:bodyPr>
            <a:normAutofit fontScale="90000"/>
          </a:bodyPr>
          <a:lstStyle/>
          <a:p>
            <a:r>
              <a:rPr lang="en-GB" dirty="0"/>
              <a:t/>
            </a:r>
            <a:br>
              <a:rPr lang="en-GB" dirty="0"/>
            </a:br>
            <a:r>
              <a:rPr lang="en-GB" dirty="0"/>
              <a:t/>
            </a:r>
            <a:br>
              <a:rPr lang="en-GB" dirty="0"/>
            </a:br>
            <a:r>
              <a:rPr lang="en-GB" dirty="0" smtClean="0"/>
              <a:t>‘</a:t>
            </a:r>
            <a:r>
              <a:rPr lang="en-GB" sz="3600" b="1" dirty="0" smtClean="0">
                <a:latin typeface="Segoe Print" panose="02000600000000000000" pitchFamily="2" charset="0"/>
              </a:rPr>
              <a:t>As </a:t>
            </a:r>
            <a:r>
              <a:rPr lang="en-GB" sz="3600" b="1" dirty="0">
                <a:latin typeface="Segoe Print" panose="02000600000000000000" pitchFamily="2" charset="0"/>
              </a:rPr>
              <a:t>I walked past the church that day the new sign struck me </a:t>
            </a:r>
            <a:r>
              <a:rPr lang="en-GB" sz="3600" b="1" dirty="0" smtClean="0">
                <a:latin typeface="Segoe Print" panose="02000600000000000000" pitchFamily="2" charset="0"/>
              </a:rPr>
              <a:t/>
            </a:r>
            <a:br>
              <a:rPr lang="en-GB" sz="3600" b="1" dirty="0" smtClean="0">
                <a:latin typeface="Segoe Print" panose="02000600000000000000" pitchFamily="2" charset="0"/>
              </a:rPr>
            </a:br>
            <a:r>
              <a:rPr lang="en-GB" sz="3600" b="1" dirty="0" smtClean="0">
                <a:latin typeface="Segoe Print" panose="02000600000000000000" pitchFamily="2" charset="0"/>
              </a:rPr>
              <a:t>– </a:t>
            </a:r>
            <a:r>
              <a:rPr lang="en-GB" sz="3600" b="1" dirty="0">
                <a:latin typeface="Segoe Print" panose="02000600000000000000" pitchFamily="2" charset="0"/>
              </a:rPr>
              <a:t>it just said: </a:t>
            </a:r>
            <a:r>
              <a:rPr lang="en-GB" sz="3600" b="1" dirty="0" smtClean="0">
                <a:latin typeface="Segoe Print" panose="02000600000000000000" pitchFamily="2" charset="0"/>
              </a:rPr>
              <a:t/>
            </a:r>
            <a:br>
              <a:rPr lang="en-GB" sz="3600" b="1" dirty="0" smtClean="0">
                <a:latin typeface="Segoe Print" panose="02000600000000000000" pitchFamily="2" charset="0"/>
              </a:rPr>
            </a:br>
            <a:r>
              <a:rPr lang="en-GB" sz="3600" b="1" dirty="0" smtClean="0">
                <a:latin typeface="Segoe Print" panose="02000600000000000000" pitchFamily="2" charset="0"/>
              </a:rPr>
              <a:t>“</a:t>
            </a:r>
            <a:r>
              <a:rPr lang="en-GB" sz="3600" b="1" dirty="0">
                <a:latin typeface="Segoe Print" panose="02000600000000000000" pitchFamily="2" charset="0"/>
              </a:rPr>
              <a:t>For sinners </a:t>
            </a:r>
            <a:r>
              <a:rPr lang="en-GB" sz="3600" b="1" dirty="0" smtClean="0">
                <a:latin typeface="Segoe Print" panose="02000600000000000000" pitchFamily="2" charset="0"/>
              </a:rPr>
              <a:t>only.” </a:t>
            </a:r>
            <a:br>
              <a:rPr lang="en-GB" sz="3600" b="1" dirty="0" smtClean="0">
                <a:latin typeface="Segoe Print" panose="02000600000000000000" pitchFamily="2" charset="0"/>
              </a:rPr>
            </a:br>
            <a:r>
              <a:rPr lang="en-GB" sz="3600" b="1" dirty="0" smtClean="0">
                <a:latin typeface="Segoe Print" panose="02000600000000000000" pitchFamily="2" charset="0"/>
              </a:rPr>
              <a:t>I </a:t>
            </a:r>
            <a:r>
              <a:rPr lang="en-GB" sz="3600" b="1" dirty="0">
                <a:latin typeface="Segoe Print" panose="02000600000000000000" pitchFamily="2" charset="0"/>
              </a:rPr>
              <a:t>felt as though someone had put it there for me</a:t>
            </a:r>
            <a:r>
              <a:rPr lang="en-GB" sz="3600" b="1" dirty="0" smtClean="0">
                <a:latin typeface="Segoe Print" panose="02000600000000000000" pitchFamily="2" charset="0"/>
              </a:rPr>
              <a:t>.’ </a:t>
            </a:r>
            <a:endParaRPr lang="en-GB" sz="3600" b="1" dirty="0">
              <a:latin typeface="Segoe Print" panose="02000600000000000000" pitchFamily="2" charset="0"/>
            </a:endParaRPr>
          </a:p>
        </p:txBody>
      </p:sp>
      <p:sp>
        <p:nvSpPr>
          <p:cNvPr id="5" name="Rectangle 4"/>
          <p:cNvSpPr>
            <a:spLocks noChangeArrowheads="1"/>
          </p:cNvSpPr>
          <p:nvPr/>
        </p:nvSpPr>
        <p:spPr bwMode="auto">
          <a:xfrm>
            <a:off x="2051720" y="-1"/>
            <a:ext cx="7092280" cy="1196754"/>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lvl="0" algn="ctr"/>
            <a:r>
              <a:rPr lang="en-GB" sz="4800" b="1" dirty="0">
                <a:solidFill>
                  <a:srgbClr val="FFFFFF"/>
                </a:solidFill>
                <a:latin typeface="Segoe Print" panose="02000600000000000000" pitchFamily="2" charset="0"/>
                <a:ea typeface="+mj-ea"/>
                <a:cs typeface="+mj-cs"/>
              </a:rPr>
              <a:t>Jesus is alive</a:t>
            </a:r>
            <a:endParaRPr lang="en-GB" sz="3600" dirty="0">
              <a:solidFill>
                <a:srgbClr val="FFFFFF"/>
              </a:solidFill>
            </a:endParaRP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
            <a:ext cx="2051720" cy="1199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809833"/>
            <a:ext cx="2429247" cy="4014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56516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7772400" cy="4464496"/>
          </a:xfrm>
        </p:spPr>
        <p:txBody>
          <a:bodyPr/>
          <a:lstStyle/>
          <a:p>
            <a:r>
              <a:rPr lang="en-GB" sz="3600" b="0" i="0" u="none" strike="noStrike" baseline="0" dirty="0" smtClean="0">
                <a:solidFill>
                  <a:srgbClr val="000000"/>
                </a:solidFill>
                <a:latin typeface="Segoe Print"/>
              </a:rPr>
              <a:t> </a:t>
            </a:r>
            <a:endParaRPr lang="en-GB" dirty="0"/>
          </a:p>
        </p:txBody>
      </p:sp>
      <p:sp>
        <p:nvSpPr>
          <p:cNvPr id="5" name="Rectangle 4"/>
          <p:cNvSpPr>
            <a:spLocks noChangeArrowheads="1"/>
          </p:cNvSpPr>
          <p:nvPr/>
        </p:nvSpPr>
        <p:spPr bwMode="auto">
          <a:xfrm>
            <a:off x="2051721" y="-1"/>
            <a:ext cx="7092280" cy="1199366"/>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lvl="0" algn="ctr"/>
            <a:r>
              <a:rPr lang="en-GB" sz="4800" b="1" dirty="0">
                <a:solidFill>
                  <a:srgbClr val="FFFFFF"/>
                </a:solidFill>
                <a:latin typeface="Segoe Print" panose="02000600000000000000" pitchFamily="2" charset="0"/>
                <a:ea typeface="+mj-ea"/>
                <a:cs typeface="+mj-cs"/>
              </a:rPr>
              <a:t>Jesus is alive</a:t>
            </a:r>
            <a:endParaRPr lang="en-GB" sz="3600" dirty="0">
              <a:solidFill>
                <a:srgbClr val="FFFFFF"/>
              </a:solidFill>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
            <a:ext cx="2051720" cy="1199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Rectangle 2"/>
          <p:cNvSpPr/>
          <p:nvPr/>
        </p:nvSpPr>
        <p:spPr>
          <a:xfrm>
            <a:off x="539552" y="1772816"/>
            <a:ext cx="4176464" cy="4062650"/>
          </a:xfrm>
          <a:prstGeom prst="rect">
            <a:avLst/>
          </a:prstGeom>
        </p:spPr>
        <p:txBody>
          <a:bodyPr wrap="square">
            <a:spAutoFit/>
          </a:bodyPr>
          <a:lstStyle/>
          <a:p>
            <a:endParaRPr lang="en-GB" dirty="0"/>
          </a:p>
          <a:p>
            <a:pPr algn="ctr"/>
            <a:r>
              <a:rPr lang="en-GB" sz="4000" b="1" dirty="0">
                <a:latin typeface="Segoe Print" panose="02000600000000000000" pitchFamily="2" charset="0"/>
              </a:rPr>
              <a:t>Scripture: </a:t>
            </a:r>
            <a:endParaRPr lang="en-GB" sz="4000" b="1" dirty="0" smtClean="0">
              <a:latin typeface="Segoe Print" panose="02000600000000000000" pitchFamily="2" charset="0"/>
            </a:endParaRPr>
          </a:p>
          <a:p>
            <a:pPr algn="ctr"/>
            <a:r>
              <a:rPr lang="en-GB" sz="2800" b="1" dirty="0" smtClean="0">
                <a:latin typeface="Segoe Print" panose="02000600000000000000" pitchFamily="2" charset="0"/>
              </a:rPr>
              <a:t>Luke 15:1-7 </a:t>
            </a:r>
          </a:p>
          <a:p>
            <a:pPr algn="ctr"/>
            <a:endParaRPr lang="en-GB" sz="2800" dirty="0">
              <a:latin typeface="Segoe Print" panose="02000600000000000000" pitchFamily="2" charset="0"/>
            </a:endParaRPr>
          </a:p>
          <a:p>
            <a:pPr algn="ctr"/>
            <a:r>
              <a:rPr lang="en-GB" sz="2400" b="1" dirty="0" smtClean="0">
                <a:latin typeface="Segoe Print" panose="02000600000000000000" pitchFamily="2" charset="0"/>
              </a:rPr>
              <a:t>And </a:t>
            </a:r>
            <a:r>
              <a:rPr lang="en-GB" sz="2400" b="1" dirty="0">
                <a:latin typeface="Segoe Print" panose="02000600000000000000" pitchFamily="2" charset="0"/>
              </a:rPr>
              <a:t>when he comes home, he calls together his friends and neighbours, saying to them, </a:t>
            </a:r>
            <a:r>
              <a:rPr lang="en-GB" sz="2400" b="1" dirty="0" smtClean="0">
                <a:latin typeface="Segoe Print" panose="02000600000000000000" pitchFamily="2" charset="0"/>
              </a:rPr>
              <a:t>“Rejoice </a:t>
            </a:r>
            <a:r>
              <a:rPr lang="en-GB" sz="2400" b="1" dirty="0">
                <a:latin typeface="Segoe Print" panose="02000600000000000000" pitchFamily="2" charset="0"/>
              </a:rPr>
              <a:t>with me, for I have found my sheep that was lost</a:t>
            </a:r>
            <a:r>
              <a:rPr lang="en-GB" sz="2400" b="1" dirty="0" smtClean="0">
                <a:latin typeface="Segoe Print" panose="02000600000000000000" pitchFamily="2" charset="0"/>
              </a:rPr>
              <a:t>.” </a:t>
            </a:r>
            <a:endParaRPr lang="en-GB" sz="2400" b="1" dirty="0">
              <a:latin typeface="Segoe Print" panose="02000600000000000000" pitchFamily="2"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759957"/>
            <a:ext cx="3000375"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37846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395536" y="0"/>
            <a:ext cx="8748464" cy="1052736"/>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normAutofit fontScale="90000"/>
          </a:bodyPr>
          <a:lstStyle/>
          <a:p>
            <a:pPr lvl="0">
              <a:spcBef>
                <a:spcPts val="0"/>
              </a:spcBef>
            </a:pPr>
            <a:r>
              <a:rPr lang="en-GB" sz="4800" b="1" dirty="0">
                <a:solidFill>
                  <a:srgbClr val="FFFFFF"/>
                </a:solidFill>
                <a:latin typeface="Segoe Print" panose="02000600000000000000" pitchFamily="2" charset="0"/>
              </a:rPr>
              <a:t>Jesus is alive</a:t>
            </a:r>
            <a:r>
              <a:rPr lang="en-GB" sz="3600" dirty="0">
                <a:solidFill>
                  <a:prstClr val="black"/>
                </a:solidFill>
                <a:ea typeface="+mn-ea"/>
                <a:cs typeface="+mn-cs"/>
              </a:rPr>
              <a:t/>
            </a:r>
            <a:br>
              <a:rPr lang="en-GB" sz="3600" dirty="0">
                <a:solidFill>
                  <a:prstClr val="black"/>
                </a:solidFill>
                <a:ea typeface="+mn-ea"/>
                <a:cs typeface="+mn-cs"/>
              </a:rPr>
            </a:br>
            <a:endParaRPr lang="en-GB" dirty="0"/>
          </a:p>
        </p:txBody>
      </p:sp>
      <p:sp>
        <p:nvSpPr>
          <p:cNvPr id="3" name="Content Placeholder 2"/>
          <p:cNvSpPr>
            <a:spLocks noGrp="1"/>
          </p:cNvSpPr>
          <p:nvPr>
            <p:ph idx="1"/>
          </p:nvPr>
        </p:nvSpPr>
        <p:spPr>
          <a:xfrm>
            <a:off x="457200" y="1600200"/>
            <a:ext cx="4546848" cy="4637112"/>
          </a:xfrm>
        </p:spPr>
        <p:txBody>
          <a:bodyPr>
            <a:normAutofit fontScale="92500" lnSpcReduction="20000"/>
          </a:bodyPr>
          <a:lstStyle/>
          <a:p>
            <a:pPr algn="ctr"/>
            <a:endParaRPr lang="en-GB" dirty="0"/>
          </a:p>
          <a:p>
            <a:pPr marL="0" indent="0" algn="ctr">
              <a:buNone/>
            </a:pPr>
            <a:r>
              <a:rPr lang="en-GB" b="1" u="none" strike="noStrike" baseline="0" dirty="0" smtClean="0">
                <a:solidFill>
                  <a:srgbClr val="000000"/>
                </a:solidFill>
                <a:latin typeface="Candara"/>
              </a:rPr>
              <a:t>“Sometimes as a Church we have devoted the majority of our efforts to looking after the ninety-nine sheep safe in the fold. Today the majority of those who might be described as ‘lost sheep’ are perhaps too often left to fend for themselves.” </a:t>
            </a:r>
            <a:endParaRPr lang="en-GB" b="1" dirty="0">
              <a:latin typeface="Segoe Print" panose="02000600000000000000" pitchFamily="2" charset="0"/>
            </a:endParaRP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1835696" cy="1073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844824"/>
            <a:ext cx="2425700" cy="401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7827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777770"/>
            <a:ext cx="8136904" cy="4531550"/>
          </a:xfrm>
        </p:spPr>
        <p:txBody>
          <a:bodyPr>
            <a:normAutofit fontScale="90000"/>
          </a:bodyPr>
          <a:lstStyle/>
          <a:p>
            <a:r>
              <a:rPr lang="en-GB" sz="3600" b="0" i="0" u="none" strike="noStrike" baseline="0" dirty="0" smtClean="0">
                <a:solidFill>
                  <a:srgbClr val="000000"/>
                </a:solidFill>
                <a:latin typeface="Segoe Print"/>
              </a:rPr>
              <a:t> </a:t>
            </a:r>
            <a:r>
              <a:rPr lang="en-GB" b="1" dirty="0" smtClean="0"/>
              <a:t>Questions </a:t>
            </a:r>
            <a:r>
              <a:rPr lang="en-GB" b="1" dirty="0"/>
              <a:t>to ponder </a:t>
            </a:r>
            <a:r>
              <a:rPr lang="en-GB" sz="2700" b="1" dirty="0" smtClean="0"/>
              <a:t/>
            </a:r>
            <a:br>
              <a:rPr lang="en-GB" sz="2700" b="1" dirty="0" smtClean="0"/>
            </a:br>
            <a:r>
              <a:rPr lang="en-GB" sz="3200" b="1" dirty="0" smtClean="0"/>
              <a:t>What </a:t>
            </a:r>
            <a:r>
              <a:rPr lang="en-GB" sz="3200" b="1" dirty="0"/>
              <a:t>can we learn from Eric’s story </a:t>
            </a:r>
            <a:r>
              <a:rPr lang="en-GB" sz="3200" b="1" dirty="0" smtClean="0"/>
              <a:t/>
            </a:r>
            <a:br>
              <a:rPr lang="en-GB" sz="3200" b="1" dirty="0" smtClean="0"/>
            </a:br>
            <a:r>
              <a:rPr lang="en-GB" sz="3200" b="1" dirty="0" smtClean="0"/>
              <a:t>and </a:t>
            </a:r>
            <a:r>
              <a:rPr lang="en-GB" sz="3200" b="1" dirty="0"/>
              <a:t>from the scripture reflection? </a:t>
            </a:r>
            <a:r>
              <a:rPr lang="en-GB" sz="3200" b="1" dirty="0" smtClean="0"/>
              <a:t/>
            </a:r>
            <a:br>
              <a:rPr lang="en-GB" sz="3200" b="1" dirty="0" smtClean="0"/>
            </a:br>
            <a:r>
              <a:rPr lang="en-GB" sz="3200" dirty="0"/>
              <a:t/>
            </a:r>
            <a:br>
              <a:rPr lang="en-GB" sz="3200" dirty="0"/>
            </a:br>
            <a:r>
              <a:rPr lang="en-GB" sz="3200" b="1" dirty="0"/>
              <a:t>Have you ever lost your way in life? </a:t>
            </a:r>
            <a:r>
              <a:rPr lang="en-GB" sz="3200" b="1" dirty="0" smtClean="0"/>
              <a:t/>
            </a:r>
            <a:br>
              <a:rPr lang="en-GB" sz="3200" b="1" dirty="0" smtClean="0"/>
            </a:br>
            <a:r>
              <a:rPr lang="en-GB" sz="3200" b="1" dirty="0" smtClean="0"/>
              <a:t>What </a:t>
            </a:r>
            <a:r>
              <a:rPr lang="en-GB" sz="3200" b="1" dirty="0"/>
              <a:t>brought you back to God? </a:t>
            </a:r>
            <a:r>
              <a:rPr lang="en-GB" sz="3200" b="1" dirty="0" smtClean="0"/>
              <a:t/>
            </a:r>
            <a:br>
              <a:rPr lang="en-GB" sz="3200" b="1" dirty="0" smtClean="0"/>
            </a:br>
            <a:r>
              <a:rPr lang="en-GB" sz="3200" dirty="0"/>
              <a:t/>
            </a:r>
            <a:br>
              <a:rPr lang="en-GB" sz="3200" dirty="0"/>
            </a:br>
            <a:r>
              <a:rPr lang="en-GB" sz="3200" b="1" dirty="0"/>
              <a:t>Who do you think are the people </a:t>
            </a:r>
            <a:r>
              <a:rPr lang="en-GB" sz="3200" b="1" dirty="0" smtClean="0"/>
              <a:t/>
            </a:r>
            <a:br>
              <a:rPr lang="en-GB" sz="3200" b="1" dirty="0" smtClean="0"/>
            </a:br>
            <a:r>
              <a:rPr lang="en-GB" sz="3200" b="1" dirty="0" smtClean="0"/>
              <a:t>the </a:t>
            </a:r>
            <a:r>
              <a:rPr lang="en-GB" sz="3200" b="1" dirty="0"/>
              <a:t>Good Shepherd is seeking out today?</a:t>
            </a:r>
            <a:endParaRPr lang="en-GB" sz="3200" dirty="0"/>
          </a:p>
        </p:txBody>
      </p:sp>
      <p:sp>
        <p:nvSpPr>
          <p:cNvPr id="5" name="Rectangle 4"/>
          <p:cNvSpPr>
            <a:spLocks noChangeArrowheads="1"/>
          </p:cNvSpPr>
          <p:nvPr/>
        </p:nvSpPr>
        <p:spPr bwMode="auto">
          <a:xfrm>
            <a:off x="1907704" y="-2"/>
            <a:ext cx="7236296" cy="1196753"/>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4800" b="1" dirty="0">
                <a:solidFill>
                  <a:srgbClr val="FFFFFF"/>
                </a:solidFill>
                <a:latin typeface="Segoe Print" panose="02000600000000000000" pitchFamily="2" charset="0"/>
                <a:ea typeface="+mj-ea"/>
                <a:cs typeface="+mj-cs"/>
              </a:rPr>
              <a:t>Jesus is alive</a:t>
            </a:r>
            <a:endParaRPr lang="en-GB" dirty="0">
              <a:solidFill>
                <a:srgbClr val="FFFFFF"/>
              </a:solidFill>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38" y="-2"/>
            <a:ext cx="2047250" cy="119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33937846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7373"/>
            <a:ext cx="5050904" cy="4525963"/>
          </a:xfrm>
        </p:spPr>
        <p:txBody>
          <a:bodyPr/>
          <a:lstStyle/>
          <a:p>
            <a:endParaRPr lang="en-GB" dirty="0"/>
          </a:p>
          <a:p>
            <a:pPr marL="0" indent="0" algn="ctr">
              <a:buNone/>
            </a:pPr>
            <a:r>
              <a:rPr lang="en-GB" b="1" dirty="0"/>
              <a:t>From </a:t>
            </a:r>
            <a:endParaRPr lang="en-GB" b="1" dirty="0" smtClean="0"/>
          </a:p>
          <a:p>
            <a:pPr marL="0" indent="0" algn="ctr">
              <a:buNone/>
            </a:pPr>
            <a:r>
              <a:rPr lang="en-GB" sz="4000" b="1" dirty="0" smtClean="0"/>
              <a:t>“</a:t>
            </a:r>
            <a:r>
              <a:rPr lang="en-GB" sz="4000" b="1" dirty="0"/>
              <a:t>The Joy of the Gospel” </a:t>
            </a:r>
            <a:endParaRPr lang="en-GB" sz="4000" b="1" dirty="0" smtClean="0"/>
          </a:p>
          <a:p>
            <a:pPr marL="0" indent="0" algn="ctr">
              <a:buNone/>
            </a:pPr>
            <a:r>
              <a:rPr lang="en-GB" b="1" dirty="0" smtClean="0"/>
              <a:t>by </a:t>
            </a:r>
            <a:r>
              <a:rPr lang="en-GB" b="1" dirty="0"/>
              <a:t>Pope Francis </a:t>
            </a:r>
            <a:endParaRPr lang="en-GB" b="1" dirty="0" smtClean="0"/>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lvl="0" algn="ctr"/>
            <a:r>
              <a:rPr lang="en-GB" sz="4800" b="1" dirty="0">
                <a:solidFill>
                  <a:srgbClr val="FFFFFF"/>
                </a:solidFill>
                <a:latin typeface="Segoe Print" panose="02000600000000000000" pitchFamily="2" charset="0"/>
                <a:ea typeface="+mj-ea"/>
                <a:cs typeface="+mj-cs"/>
              </a:rPr>
              <a:t>Jesus is alive</a:t>
            </a:r>
            <a:endParaRPr lang="en-GB" sz="3600" dirty="0">
              <a:solidFill>
                <a:srgbClr val="FFFF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204864"/>
            <a:ext cx="2692064"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31590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16224"/>
            <a:ext cx="4330824" cy="4781128"/>
          </a:xfrm>
        </p:spPr>
        <p:txBody>
          <a:bodyPr>
            <a:normAutofit/>
          </a:bodyPr>
          <a:lstStyle/>
          <a:p>
            <a:endParaRPr lang="en-GB" sz="2400" dirty="0"/>
          </a:p>
          <a:p>
            <a:pPr marL="0" indent="0" algn="ctr">
              <a:buNone/>
            </a:pPr>
            <a:r>
              <a:rPr lang="en-GB" sz="2400" dirty="0"/>
              <a:t>Whenever we encounter </a:t>
            </a:r>
            <a:endParaRPr lang="en-GB" sz="2400" dirty="0" smtClean="0"/>
          </a:p>
          <a:p>
            <a:pPr marL="0" indent="0" algn="ctr">
              <a:buNone/>
            </a:pPr>
            <a:r>
              <a:rPr lang="en-GB" sz="2400" dirty="0" smtClean="0"/>
              <a:t>another </a:t>
            </a:r>
            <a:r>
              <a:rPr lang="en-GB" sz="2400" dirty="0"/>
              <a:t>person in love, </a:t>
            </a:r>
            <a:endParaRPr lang="en-GB" sz="2400" dirty="0" smtClean="0"/>
          </a:p>
          <a:p>
            <a:pPr marL="0" indent="0" algn="ctr">
              <a:buNone/>
            </a:pPr>
            <a:r>
              <a:rPr lang="en-GB" sz="2400" dirty="0" smtClean="0"/>
              <a:t>we </a:t>
            </a:r>
            <a:r>
              <a:rPr lang="en-GB" sz="2400" dirty="0"/>
              <a:t>learn something new </a:t>
            </a:r>
            <a:endParaRPr lang="en-GB" sz="2400" dirty="0" smtClean="0"/>
          </a:p>
          <a:p>
            <a:pPr marL="0" indent="0" algn="ctr">
              <a:buNone/>
            </a:pPr>
            <a:r>
              <a:rPr lang="en-GB" sz="2400" dirty="0" smtClean="0"/>
              <a:t>about </a:t>
            </a:r>
            <a:r>
              <a:rPr lang="en-GB" sz="2400" dirty="0"/>
              <a:t>God. </a:t>
            </a:r>
            <a:endParaRPr lang="en-GB" sz="2400" dirty="0" smtClean="0"/>
          </a:p>
          <a:p>
            <a:pPr marL="0" indent="0" algn="ctr">
              <a:buNone/>
            </a:pPr>
            <a:r>
              <a:rPr lang="en-GB" sz="2400" dirty="0" smtClean="0"/>
              <a:t>Whenever </a:t>
            </a:r>
            <a:r>
              <a:rPr lang="en-GB" sz="2400" dirty="0"/>
              <a:t>our eyes are opened to acknowledge the other, </a:t>
            </a:r>
            <a:endParaRPr lang="en-GB" sz="2400" dirty="0" smtClean="0"/>
          </a:p>
          <a:p>
            <a:pPr marL="0" indent="0" algn="ctr">
              <a:buNone/>
            </a:pPr>
            <a:r>
              <a:rPr lang="en-GB" sz="2400" dirty="0" smtClean="0"/>
              <a:t>we </a:t>
            </a:r>
            <a:r>
              <a:rPr lang="en-GB" sz="2400" dirty="0"/>
              <a:t>grow in the light of faith </a:t>
            </a:r>
            <a:endParaRPr lang="en-GB" sz="2400" dirty="0" smtClean="0"/>
          </a:p>
          <a:p>
            <a:pPr marL="0" indent="0" algn="ctr">
              <a:buNone/>
            </a:pPr>
            <a:r>
              <a:rPr lang="en-GB" sz="2400" dirty="0" smtClean="0"/>
              <a:t>and </a:t>
            </a:r>
            <a:r>
              <a:rPr lang="en-GB" sz="2400" dirty="0"/>
              <a:t>knowledge of God. </a:t>
            </a:r>
            <a:endParaRPr lang="en-GB" sz="2400" dirty="0" smtClean="0"/>
          </a:p>
          <a:p>
            <a:pPr marL="0" indent="0" algn="ctr">
              <a:buNone/>
            </a:pPr>
            <a:r>
              <a:rPr lang="en-GB" sz="2400" dirty="0" smtClean="0"/>
              <a:t>(</a:t>
            </a:r>
            <a:r>
              <a:rPr lang="en-GB" sz="2400" dirty="0"/>
              <a:t>272) </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“The Joy of the Gospel”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425353"/>
            <a:ext cx="268922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5110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99381"/>
            <a:ext cx="4968552" cy="4525963"/>
          </a:xfrm>
        </p:spPr>
        <p:txBody>
          <a:bodyPr/>
          <a:lstStyle/>
          <a:p>
            <a:pPr marL="0" indent="0" algn="ctr">
              <a:buNone/>
            </a:pPr>
            <a:r>
              <a:rPr lang="en-GB" dirty="0" smtClean="0"/>
              <a:t>All this demands on the part of the evangeliser certain attitudes which foster openness to the message: approachability, readiness for dialogue, patience, a warmth and welcome which is non-judgmental. (165)</a:t>
            </a:r>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“The Joy of the Gospel”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613" y="2348880"/>
            <a:ext cx="268922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5499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16224"/>
            <a:ext cx="8229600" cy="4709120"/>
          </a:xfrm>
        </p:spPr>
        <p:txBody>
          <a:bodyPr>
            <a:normAutofit fontScale="85000" lnSpcReduction="20000"/>
          </a:bodyPr>
          <a:lstStyle/>
          <a:p>
            <a:endParaRPr lang="en-GB" dirty="0"/>
          </a:p>
          <a:p>
            <a:pPr marL="0" indent="0">
              <a:buNone/>
            </a:pPr>
            <a:r>
              <a:rPr lang="en-GB" dirty="0"/>
              <a:t> </a:t>
            </a:r>
            <a:r>
              <a:rPr lang="en-GB" dirty="0" smtClean="0"/>
              <a:t>1</a:t>
            </a:r>
            <a:r>
              <a:rPr lang="en-GB" dirty="0"/>
              <a:t>. Pope Francis said: Whenever we encounter another person in love, we learn something new about God. (272) </a:t>
            </a:r>
          </a:p>
          <a:p>
            <a:pPr marL="0" indent="0">
              <a:buNone/>
            </a:pPr>
            <a:r>
              <a:rPr lang="en-GB" dirty="0" smtClean="0"/>
              <a:t>What </a:t>
            </a:r>
            <a:r>
              <a:rPr lang="en-GB" dirty="0"/>
              <a:t>do you understand by these words and how might you respond to them each day? </a:t>
            </a:r>
            <a:endParaRPr lang="en-GB" dirty="0" smtClean="0"/>
          </a:p>
          <a:p>
            <a:pPr marL="0" indent="0">
              <a:buNone/>
            </a:pPr>
            <a:endParaRPr lang="en-GB" dirty="0"/>
          </a:p>
          <a:p>
            <a:pPr marL="0" indent="0">
              <a:buNone/>
            </a:pPr>
            <a:r>
              <a:rPr lang="en-GB" dirty="0"/>
              <a:t>2. Pope Francis recommends: certain attitudes and attributes as critical for sharing the Good News: approachability, patience, dialogue, warmth and welcome which is non-judgemental. (165) </a:t>
            </a:r>
            <a:endParaRPr lang="en-GB" dirty="0" smtClean="0"/>
          </a:p>
          <a:p>
            <a:pPr marL="0" indent="0">
              <a:buNone/>
            </a:pPr>
            <a:r>
              <a:rPr lang="en-GB" dirty="0" smtClean="0"/>
              <a:t>As </a:t>
            </a:r>
            <a:r>
              <a:rPr lang="en-GB" dirty="0"/>
              <a:t>you look back on your life this week, which of these are you aware of and which do you need to develop? </a:t>
            </a:r>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Some questions to talk about </a:t>
            </a:r>
            <a:endParaRPr lang="en-GB" sz="3600" dirty="0" smtClean="0">
              <a:solidFill>
                <a:srgbClr val="FFFFFF"/>
              </a:solidFill>
            </a:endParaRPr>
          </a:p>
          <a:p>
            <a:endParaRPr lang="en-GB" dirty="0">
              <a:solidFill>
                <a:prstClr val="black"/>
              </a:solidFill>
            </a:endParaRPr>
          </a:p>
        </p:txBody>
      </p:sp>
    </p:spTree>
    <p:extLst>
      <p:ext uri="{BB962C8B-B14F-4D97-AF65-F5344CB8AC3E}">
        <p14:creationId xmlns:p14="http://schemas.microsoft.com/office/powerpoint/2010/main" val="7054639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55365"/>
            <a:ext cx="8229600" cy="4525963"/>
          </a:xfrm>
        </p:spPr>
        <p:txBody>
          <a:bodyPr>
            <a:normAutofit/>
          </a:bodyPr>
          <a:lstStyle/>
          <a:p>
            <a:pPr algn="ctr"/>
            <a:endParaRPr lang="en-GB" sz="4000" dirty="0"/>
          </a:p>
          <a:p>
            <a:pPr marL="0" indent="0" algn="ctr">
              <a:buNone/>
            </a:pPr>
            <a:r>
              <a:rPr lang="en-GB" sz="4000" dirty="0"/>
              <a:t> </a:t>
            </a:r>
            <a:r>
              <a:rPr lang="en-GB" sz="4000" b="1" dirty="0" smtClean="0"/>
              <a:t>Be </a:t>
            </a:r>
            <a:r>
              <a:rPr lang="en-GB" sz="4000" b="1" dirty="0"/>
              <a:t>still </a:t>
            </a:r>
            <a:endParaRPr lang="en-GB" sz="4000" b="1" dirty="0" smtClean="0"/>
          </a:p>
          <a:p>
            <a:pPr marL="0" indent="0" algn="ctr">
              <a:buNone/>
            </a:pPr>
            <a:r>
              <a:rPr lang="en-GB" sz="4000" b="1" dirty="0" smtClean="0"/>
              <a:t>and </a:t>
            </a:r>
            <a:r>
              <a:rPr lang="en-GB" sz="4000" b="1" dirty="0"/>
              <a:t>know </a:t>
            </a:r>
            <a:endParaRPr lang="en-GB" sz="4000" b="1" dirty="0" smtClean="0"/>
          </a:p>
          <a:p>
            <a:pPr marL="0" indent="0" algn="ctr">
              <a:buNone/>
            </a:pPr>
            <a:r>
              <a:rPr lang="en-GB" sz="4000" b="1" dirty="0" smtClean="0"/>
              <a:t>that </a:t>
            </a:r>
            <a:r>
              <a:rPr lang="en-GB" sz="4000" b="1" dirty="0"/>
              <a:t>you are </a:t>
            </a:r>
            <a:endParaRPr lang="en-GB" sz="4000" b="1" dirty="0" smtClean="0"/>
          </a:p>
          <a:p>
            <a:pPr marL="0" indent="0" algn="ctr">
              <a:buNone/>
            </a:pPr>
            <a:r>
              <a:rPr lang="en-GB" sz="4000" b="1" dirty="0" smtClean="0"/>
              <a:t>in </a:t>
            </a:r>
            <a:r>
              <a:rPr lang="en-GB" sz="4000" b="1" dirty="0"/>
              <a:t>the presence of God. </a:t>
            </a:r>
            <a:endParaRPr lang="en-GB" sz="4000"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1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a:p>
            <a:pPr algn="ctr"/>
            <a:r>
              <a:rPr lang="en-GB" dirty="0"/>
              <a:t> </a:t>
            </a:r>
            <a:r>
              <a:rPr lang="en-GB" sz="3600" b="1" dirty="0" smtClean="0">
                <a:solidFill>
                  <a:srgbClr val="FFFFFF"/>
                </a:solidFill>
              </a:rPr>
              <a:t>Take </a:t>
            </a:r>
            <a:r>
              <a:rPr lang="en-GB" sz="3600" b="1" dirty="0">
                <a:solidFill>
                  <a:srgbClr val="FFFFFF"/>
                </a:solidFill>
              </a:rPr>
              <a:t>a moment to pray </a:t>
            </a:r>
            <a:endParaRPr lang="en-GB" sz="3600" dirty="0">
              <a:solidFill>
                <a:srgbClr val="FFFFFF"/>
              </a:solidFill>
            </a:endParaRPr>
          </a:p>
          <a:p>
            <a:endParaRPr lang="en-GB" dirty="0"/>
          </a:p>
          <a:p>
            <a:r>
              <a:rPr lang="en-GB" dirty="0"/>
              <a:t> </a:t>
            </a:r>
          </a:p>
        </p:txBody>
      </p:sp>
    </p:spTree>
    <p:extLst>
      <p:ext uri="{BB962C8B-B14F-4D97-AF65-F5344CB8AC3E}">
        <p14:creationId xmlns:p14="http://schemas.microsoft.com/office/powerpoint/2010/main" val="265935827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251520" y="0"/>
            <a:ext cx="8892480" cy="1556792"/>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3" name="Content Placeholder 2"/>
          <p:cNvSpPr>
            <a:spLocks noGrp="1"/>
          </p:cNvSpPr>
          <p:nvPr>
            <p:ph idx="1"/>
          </p:nvPr>
        </p:nvSpPr>
        <p:spPr>
          <a:xfrm>
            <a:off x="457200" y="1774504"/>
            <a:ext cx="8229600" cy="4894856"/>
          </a:xfrm>
        </p:spPr>
        <p:txBody>
          <a:bodyPr>
            <a:normAutofit fontScale="92500" lnSpcReduction="20000"/>
          </a:bodyPr>
          <a:lstStyle/>
          <a:p>
            <a:pPr marL="0" indent="0" algn="ctr">
              <a:buNone/>
            </a:pPr>
            <a:r>
              <a:rPr lang="en-GB" dirty="0" smtClean="0"/>
              <a:t> </a:t>
            </a:r>
            <a:r>
              <a:rPr lang="en-GB" sz="2800" b="1" dirty="0" smtClean="0"/>
              <a:t>We </a:t>
            </a:r>
            <a:r>
              <a:rPr lang="en-GB" sz="2800" b="1" dirty="0"/>
              <a:t>pray for everyone who is feeling lost today: </a:t>
            </a:r>
            <a:endParaRPr lang="en-GB" sz="2800" b="1" dirty="0" smtClean="0"/>
          </a:p>
          <a:p>
            <a:pPr marL="0" indent="0" algn="ctr">
              <a:buNone/>
            </a:pPr>
            <a:r>
              <a:rPr lang="en-GB" sz="2800" b="1" dirty="0" smtClean="0"/>
              <a:t>for </a:t>
            </a:r>
            <a:r>
              <a:rPr lang="en-GB" sz="2800" b="1" dirty="0"/>
              <a:t>people who find no meaning to their lives, </a:t>
            </a:r>
            <a:endParaRPr lang="en-GB" sz="2800" b="1" dirty="0" smtClean="0"/>
          </a:p>
          <a:p>
            <a:pPr marL="0" indent="0" algn="ctr">
              <a:buNone/>
            </a:pPr>
            <a:r>
              <a:rPr lang="en-GB" sz="2800" b="1" dirty="0" smtClean="0"/>
              <a:t>for </a:t>
            </a:r>
            <a:r>
              <a:rPr lang="en-GB" sz="2800" b="1" dirty="0"/>
              <a:t>people suffering from addiction, </a:t>
            </a:r>
            <a:endParaRPr lang="en-GB" sz="2800" b="1" dirty="0" smtClean="0"/>
          </a:p>
          <a:p>
            <a:pPr marL="0" indent="0" algn="ctr">
              <a:buNone/>
            </a:pPr>
            <a:r>
              <a:rPr lang="en-GB" sz="2800" b="1" dirty="0" smtClean="0"/>
              <a:t>for </a:t>
            </a:r>
            <a:r>
              <a:rPr lang="en-GB" sz="2800" b="1" dirty="0"/>
              <a:t>those seeking happiness </a:t>
            </a:r>
            <a:endParaRPr lang="en-GB" sz="2800" b="1" dirty="0" smtClean="0"/>
          </a:p>
          <a:p>
            <a:pPr marL="0" indent="0" algn="ctr">
              <a:buNone/>
            </a:pPr>
            <a:r>
              <a:rPr lang="en-GB" sz="2800" b="1" dirty="0" smtClean="0"/>
              <a:t>in </a:t>
            </a:r>
            <a:r>
              <a:rPr lang="en-GB" sz="2800" b="1" dirty="0"/>
              <a:t>destructive and unfulfilling ways, </a:t>
            </a:r>
            <a:endParaRPr lang="en-GB" sz="2800" b="1" dirty="0" smtClean="0"/>
          </a:p>
          <a:p>
            <a:pPr marL="0" indent="0" algn="ctr">
              <a:buNone/>
            </a:pPr>
            <a:r>
              <a:rPr lang="en-GB" sz="2800" b="1" dirty="0" smtClean="0"/>
              <a:t>for </a:t>
            </a:r>
            <a:r>
              <a:rPr lang="en-GB" sz="2800" b="1" dirty="0"/>
              <a:t>those who feel isolated and insignificant. </a:t>
            </a:r>
            <a:endParaRPr lang="en-GB" sz="2800" b="1" dirty="0" smtClean="0"/>
          </a:p>
          <a:p>
            <a:pPr marL="0" indent="0" algn="ctr">
              <a:buNone/>
            </a:pPr>
            <a:endParaRPr lang="en-GB" sz="2800" b="1" dirty="0"/>
          </a:p>
          <a:p>
            <a:pPr marL="0" indent="0" algn="ctr">
              <a:buNone/>
            </a:pPr>
            <a:r>
              <a:rPr lang="en-GB" sz="2800" b="1" dirty="0"/>
              <a:t>We pray for everyone who is a follower of Jesus. </a:t>
            </a:r>
            <a:endParaRPr lang="en-GB" sz="2800" b="1" dirty="0" smtClean="0"/>
          </a:p>
          <a:p>
            <a:pPr marL="0" indent="0" algn="ctr">
              <a:buNone/>
            </a:pPr>
            <a:r>
              <a:rPr lang="en-GB" sz="2800" b="1" dirty="0" smtClean="0"/>
              <a:t>We </a:t>
            </a:r>
            <a:r>
              <a:rPr lang="en-GB" sz="2800" b="1" dirty="0"/>
              <a:t>ask for His help to be like our Good Shepherd, </a:t>
            </a:r>
            <a:endParaRPr lang="en-GB" sz="2800" b="1" dirty="0" smtClean="0"/>
          </a:p>
          <a:p>
            <a:pPr marL="0" indent="0" algn="ctr">
              <a:buNone/>
            </a:pPr>
            <a:r>
              <a:rPr lang="en-GB" sz="2800" b="1" dirty="0" smtClean="0"/>
              <a:t>to </a:t>
            </a:r>
            <a:r>
              <a:rPr lang="en-GB" sz="2800" b="1" dirty="0"/>
              <a:t>seek out those who are lost. </a:t>
            </a:r>
            <a:endParaRPr lang="en-GB" sz="2800" b="1" dirty="0" smtClean="0"/>
          </a:p>
          <a:p>
            <a:pPr marL="0" indent="0" algn="ctr">
              <a:buNone/>
            </a:pPr>
            <a:r>
              <a:rPr lang="en-GB" sz="2800" b="1" dirty="0" smtClean="0"/>
              <a:t>May </a:t>
            </a:r>
            <a:r>
              <a:rPr lang="en-GB" sz="2800" b="1" dirty="0"/>
              <a:t>we be used as instruments </a:t>
            </a:r>
            <a:endParaRPr lang="en-GB" sz="2800" b="1" dirty="0" smtClean="0"/>
          </a:p>
          <a:p>
            <a:pPr marL="0" indent="0" algn="ctr">
              <a:buNone/>
            </a:pPr>
            <a:r>
              <a:rPr lang="en-GB" sz="2800" b="1" dirty="0" smtClean="0"/>
              <a:t>to </a:t>
            </a:r>
            <a:r>
              <a:rPr lang="en-GB" sz="2800" b="1" dirty="0"/>
              <a:t>help them find their way home to Him.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2757639" cy="1595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1" y="1"/>
            <a:ext cx="2120763" cy="162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2319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2444750" y="0"/>
            <a:ext cx="6699250" cy="141763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3" name="Content Placeholder 2"/>
          <p:cNvSpPr>
            <a:spLocks noGrp="1"/>
          </p:cNvSpPr>
          <p:nvPr>
            <p:ph idx="1"/>
          </p:nvPr>
        </p:nvSpPr>
        <p:spPr>
          <a:xfrm>
            <a:off x="457200" y="1888232"/>
            <a:ext cx="8229600" cy="4853136"/>
          </a:xfrm>
        </p:spPr>
        <p:txBody>
          <a:bodyPr>
            <a:normAutofit fontScale="85000" lnSpcReduction="20000"/>
          </a:bodyPr>
          <a:lstStyle/>
          <a:p>
            <a:pPr marL="0" indent="0" algn="ctr">
              <a:buNone/>
            </a:pPr>
            <a:r>
              <a:rPr lang="en-GB" b="1" dirty="0" smtClean="0"/>
              <a:t>Loving </a:t>
            </a:r>
            <a:r>
              <a:rPr lang="en-GB" b="1" dirty="0"/>
              <a:t>Lord Jesus, </a:t>
            </a:r>
          </a:p>
          <a:p>
            <a:pPr marL="0" indent="0" algn="ctr">
              <a:buNone/>
            </a:pPr>
            <a:r>
              <a:rPr lang="en-GB" b="1" dirty="0"/>
              <a:t>You are the source of Truth and Life. </a:t>
            </a:r>
          </a:p>
          <a:p>
            <a:pPr marL="0" indent="0" algn="ctr">
              <a:buNone/>
            </a:pPr>
            <a:r>
              <a:rPr lang="en-GB" b="1" dirty="0"/>
              <a:t>Through the grace of our baptism, </a:t>
            </a:r>
            <a:endParaRPr lang="en-GB" b="1" dirty="0" smtClean="0"/>
          </a:p>
          <a:p>
            <a:pPr marL="0" indent="0" algn="ctr">
              <a:buNone/>
            </a:pPr>
            <a:r>
              <a:rPr lang="en-GB" b="1" dirty="0" smtClean="0"/>
              <a:t>and </a:t>
            </a:r>
            <a:r>
              <a:rPr lang="en-GB" b="1" dirty="0"/>
              <a:t>in response to your Word, </a:t>
            </a:r>
          </a:p>
          <a:p>
            <a:pPr marL="0" indent="0" algn="ctr">
              <a:buNone/>
            </a:pPr>
            <a:r>
              <a:rPr lang="en-GB" b="1" dirty="0"/>
              <a:t>May we be compelled </a:t>
            </a:r>
            <a:endParaRPr lang="en-GB" b="1" dirty="0" smtClean="0"/>
          </a:p>
          <a:p>
            <a:pPr marL="0" indent="0" algn="ctr">
              <a:buNone/>
            </a:pPr>
            <a:r>
              <a:rPr lang="en-GB" b="1" dirty="0" smtClean="0"/>
              <a:t>to </a:t>
            </a:r>
            <a:r>
              <a:rPr lang="en-GB" b="1" dirty="0"/>
              <a:t>respectfully and joyfully </a:t>
            </a:r>
            <a:endParaRPr lang="en-GB" b="1" dirty="0" smtClean="0"/>
          </a:p>
          <a:p>
            <a:pPr marL="0" indent="0" algn="ctr">
              <a:buNone/>
            </a:pPr>
            <a:r>
              <a:rPr lang="en-GB" b="1" dirty="0" smtClean="0"/>
              <a:t>reach </a:t>
            </a:r>
            <a:r>
              <a:rPr lang="en-GB" b="1" dirty="0"/>
              <a:t>out to everyone we meet </a:t>
            </a:r>
            <a:endParaRPr lang="en-GB" b="1" dirty="0" smtClean="0"/>
          </a:p>
          <a:p>
            <a:pPr marL="0" indent="0" algn="ctr">
              <a:buNone/>
            </a:pPr>
            <a:r>
              <a:rPr lang="en-GB" b="1" dirty="0" smtClean="0"/>
              <a:t>with </a:t>
            </a:r>
            <a:r>
              <a:rPr lang="en-GB" b="1" dirty="0"/>
              <a:t>compassion, </a:t>
            </a:r>
          </a:p>
          <a:p>
            <a:pPr marL="0" indent="0" algn="ctr">
              <a:buNone/>
            </a:pPr>
            <a:r>
              <a:rPr lang="en-GB" b="1" dirty="0"/>
              <a:t>Always attentive to those in our midst </a:t>
            </a:r>
            <a:endParaRPr lang="en-GB" b="1" dirty="0" smtClean="0"/>
          </a:p>
          <a:p>
            <a:pPr marL="0" indent="0" algn="ctr">
              <a:buNone/>
            </a:pPr>
            <a:r>
              <a:rPr lang="en-GB" b="1" dirty="0" smtClean="0"/>
              <a:t>most </a:t>
            </a:r>
            <a:r>
              <a:rPr lang="en-GB" b="1" dirty="0"/>
              <a:t>in need of help. </a:t>
            </a:r>
          </a:p>
          <a:p>
            <a:pPr marL="0" indent="0" algn="ctr">
              <a:buNone/>
            </a:pPr>
            <a:r>
              <a:rPr lang="en-GB" b="1" dirty="0"/>
              <a:t>Amen.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44750"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10926"/>
            <a:ext cx="1905231" cy="1473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36982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2215405"/>
            <a:ext cx="8229600" cy="4525963"/>
          </a:xfrm>
        </p:spPr>
        <p:txBody>
          <a:bodyPr>
            <a:normAutofit/>
          </a:bodyPr>
          <a:lstStyle/>
          <a:p>
            <a:pPr marL="0" indent="0" algn="ctr">
              <a:buNone/>
            </a:pPr>
            <a:r>
              <a:rPr lang="en-GB" dirty="0" smtClean="0"/>
              <a:t>Session </a:t>
            </a:r>
            <a:r>
              <a:rPr lang="en-GB" dirty="0"/>
              <a:t>prepared by the Vicariate for Evangelisation, Archdiocese of Liverpool. </a:t>
            </a:r>
            <a:endParaRPr lang="en-GB" dirty="0" smtClean="0"/>
          </a:p>
          <a:p>
            <a:pPr algn="ctr"/>
            <a:endParaRPr lang="en-GB" dirty="0"/>
          </a:p>
          <a:p>
            <a:pPr marL="0" indent="0" algn="ctr">
              <a:buNone/>
            </a:pPr>
            <a:r>
              <a:rPr lang="en-GB" b="1" dirty="0" smtClean="0"/>
              <a:t>www.catholicnews.org.uk/proclaim15 </a:t>
            </a:r>
          </a:p>
          <a:p>
            <a:pPr marL="0" indent="0" algn="ctr">
              <a:buNone/>
            </a:pPr>
            <a:endParaRPr lang="en-GB" b="1" dirty="0" smtClean="0"/>
          </a:p>
          <a:p>
            <a:pPr marL="0" indent="0" algn="ctr">
              <a:buNone/>
            </a:pPr>
            <a:r>
              <a:rPr lang="en-GB" sz="2400" b="1" dirty="0" smtClean="0"/>
              <a:t>Artwork</a:t>
            </a:r>
            <a:r>
              <a:rPr lang="en-GB" sz="2400" b="1" dirty="0"/>
              <a:t>: </a:t>
            </a:r>
            <a:r>
              <a:rPr lang="en-GB" sz="2400" dirty="0"/>
              <a:t>Mille images </a:t>
            </a:r>
            <a:r>
              <a:rPr lang="en-GB" sz="2400" dirty="0" err="1"/>
              <a:t>d’Eglise</a:t>
            </a:r>
            <a:r>
              <a:rPr lang="en-GB" sz="2400" dirty="0"/>
              <a:t> by Jean-Francois </a:t>
            </a:r>
            <a:r>
              <a:rPr lang="en-GB" sz="2400" dirty="0" err="1"/>
              <a:t>Kieffer</a:t>
            </a:r>
            <a:r>
              <a:rPr lang="en-GB" sz="2400" dirty="0"/>
              <a:t> </a:t>
            </a:r>
            <a:endParaRPr lang="en-GB" sz="2400" dirty="0" smtClean="0"/>
          </a:p>
          <a:p>
            <a:pPr marL="0" indent="0" algn="ctr">
              <a:buNone/>
            </a:pPr>
            <a:r>
              <a:rPr lang="en-GB" sz="2400" dirty="0" smtClean="0"/>
              <a:t>Pope </a:t>
            </a:r>
            <a:r>
              <a:rPr lang="en-GB" sz="2400" dirty="0"/>
              <a:t>photo.: © Mazur/catholicnews.org.uk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42" y="0"/>
            <a:ext cx="2566292" cy="1484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0027" y="0"/>
            <a:ext cx="7033974" cy="1484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19872" y="188640"/>
            <a:ext cx="4752528" cy="646331"/>
          </a:xfrm>
          <a:prstGeom prst="rect">
            <a:avLst/>
          </a:prstGeom>
          <a:noFill/>
        </p:spPr>
        <p:txBody>
          <a:bodyPr wrap="square" rtlCol="0">
            <a:spAutoFit/>
          </a:bodyPr>
          <a:lstStyle/>
          <a:p>
            <a:r>
              <a:rPr lang="en-GB" sz="3600" dirty="0" smtClean="0">
                <a:solidFill>
                  <a:srgbClr val="FFFFFF"/>
                </a:solidFill>
              </a:rPr>
              <a:t>Acknowledgements</a:t>
            </a:r>
            <a:endParaRPr lang="en-GB" sz="3600" dirty="0">
              <a:solidFill>
                <a:srgbClr val="FFFFFF"/>
              </a:solidFill>
            </a:endParaRPr>
          </a:p>
        </p:txBody>
      </p:sp>
    </p:spTree>
    <p:extLst>
      <p:ext uri="{BB962C8B-B14F-4D97-AF65-F5344CB8AC3E}">
        <p14:creationId xmlns:p14="http://schemas.microsoft.com/office/powerpoint/2010/main" val="287568404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1267</TotalTime>
  <Words>543</Words>
  <Application>Microsoft Macintosh PowerPoint</Application>
  <PresentationFormat>On-screen Show (4:3)</PresentationFormat>
  <Paragraphs>85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Custom Design</vt:lpstr>
      <vt:lpstr>Jesus is alive –  go and tell my brothers. </vt:lpstr>
      <vt:lpstr>PowerPoint Presentation</vt:lpstr>
      <vt:lpstr>  ‘As I walked past the church that day the new sign struck me  – it just said:  “For sinners only.”  I felt as though someone had put it there for me.’ </vt:lpstr>
      <vt:lpstr> </vt:lpstr>
      <vt:lpstr>Jesus is alive </vt:lpstr>
      <vt:lpstr> Questions to ponder  What can we learn from Eric’s story  and from the scripture reflection?   Have you ever lost your way in life?  What brought you back to God?   Who do you think are the people  the Good Shepherd is seeking out today?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dc:creator>
  <cp:lastModifiedBy>Clare Ward</cp:lastModifiedBy>
  <cp:revision>14</cp:revision>
  <dcterms:created xsi:type="dcterms:W3CDTF">2015-02-02T14:29:28Z</dcterms:created>
  <dcterms:modified xsi:type="dcterms:W3CDTF">2015-02-20T10:34:20Z</dcterms:modified>
</cp:coreProperties>
</file>