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69" r:id="rId5"/>
    <p:sldId id="259" r:id="rId6"/>
    <p:sldId id="268" r:id="rId7"/>
    <p:sldId id="260" r:id="rId8"/>
    <p:sldId id="261" r:id="rId9"/>
    <p:sldId id="262" r:id="rId10"/>
    <p:sldId id="264" r:id="rId11"/>
    <p:sldId id="265" r:id="rId12"/>
    <p:sldId id="266" r:id="rId13"/>
    <p:sldId id="267"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F8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264"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351782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282703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1937083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B92BD18A-58E8-4F53-84EA-AFA1F6F39B6A}" type="datetimeFigureOut">
              <a:rPr lang="en-GB" smtClean="0"/>
              <a:t>19/02/2015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3327149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B92BD18A-58E8-4F53-84EA-AFA1F6F39B6A}" type="datetimeFigureOut">
              <a:rPr lang="en-GB" smtClean="0"/>
              <a:t>19/02/2015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3070401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92BD18A-58E8-4F53-84EA-AFA1F6F39B6A}" type="datetimeFigureOut">
              <a:rPr lang="en-GB" smtClean="0"/>
              <a:t>19/02/2015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2807915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BD18A-58E8-4F53-84EA-AFA1F6F39B6A}" type="datetimeFigureOut">
              <a:rPr lang="en-GB" smtClean="0"/>
              <a:t>19/02/2015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53239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92BD18A-58E8-4F53-84EA-AFA1F6F39B6A}" type="datetimeFigureOut">
              <a:rPr lang="en-GB" smtClean="0"/>
              <a:t>19/02/2015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4270305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92BD18A-58E8-4F53-84EA-AFA1F6F39B6A}" type="datetimeFigureOut">
              <a:rPr lang="en-GB" smtClean="0"/>
              <a:t>19/02/2015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419181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4104925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92BD18A-58E8-4F53-84EA-AFA1F6F39B6A}" type="datetimeFigureOut">
              <a:rPr lang="en-GB" smtClean="0"/>
              <a:t>19/02/2015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BC7FE1-FB8E-429B-B002-CB5B18560E25}" type="slidenum">
              <a:rPr lang="en-GB" smtClean="0"/>
              <a:t>‹#›</a:t>
            </a:fld>
            <a:endParaRPr lang="en-GB"/>
          </a:p>
        </p:txBody>
      </p:sp>
    </p:spTree>
    <p:extLst>
      <p:ext uri="{BB962C8B-B14F-4D97-AF65-F5344CB8AC3E}">
        <p14:creationId xmlns:p14="http://schemas.microsoft.com/office/powerpoint/2010/main" val="17816250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BD18A-58E8-4F53-84EA-AFA1F6F39B6A}" type="datetimeFigureOut">
              <a:rPr lang="en-GB" smtClean="0"/>
              <a:t>19/02/2015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C7FE1-FB8E-429B-B002-CB5B18560E25}" type="slidenum">
              <a:rPr lang="en-GB" smtClean="0"/>
              <a:t>‹#›</a:t>
            </a:fld>
            <a:endParaRPr lang="en-GB"/>
          </a:p>
        </p:txBody>
      </p:sp>
    </p:spTree>
    <p:extLst>
      <p:ext uri="{BB962C8B-B14F-4D97-AF65-F5344CB8AC3E}">
        <p14:creationId xmlns:p14="http://schemas.microsoft.com/office/powerpoint/2010/main" val="429209604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8855"/>
          </a:xfrm>
        </p:spPr>
        <p:txBody>
          <a:bodyPr>
            <a:normAutofit/>
          </a:bodyPr>
          <a:lstStyle/>
          <a:p>
            <a:r>
              <a:rPr lang="en-GB" sz="3600" b="0" i="0" u="none" strike="noStrike" baseline="0" dirty="0" smtClean="0">
                <a:solidFill>
                  <a:srgbClr val="000000"/>
                </a:solidFill>
                <a:latin typeface="Segoe Print"/>
              </a:rPr>
              <a:t> </a:t>
            </a:r>
            <a:r>
              <a:rPr lang="en-GB" dirty="0" smtClean="0"/>
              <a:t> </a:t>
            </a:r>
            <a:r>
              <a:rPr lang="en-GB" b="1" dirty="0" smtClean="0">
                <a:latin typeface="Segoe Print" panose="02000600000000000000" pitchFamily="2" charset="0"/>
              </a:rPr>
              <a:t>Learning </a:t>
            </a:r>
            <a:r>
              <a:rPr lang="en-GB" b="1" dirty="0">
                <a:latin typeface="Segoe Print" panose="02000600000000000000" pitchFamily="2" charset="0"/>
              </a:rPr>
              <a:t>to be a missionary disciple </a:t>
            </a:r>
            <a:r>
              <a:rPr lang="en-GB" b="1" dirty="0" smtClean="0">
                <a:latin typeface="Segoe Print" panose="02000600000000000000" pitchFamily="2" charset="0"/>
              </a:rPr>
              <a:t/>
            </a:r>
            <a:br>
              <a:rPr lang="en-GB" b="1" dirty="0" smtClean="0">
                <a:latin typeface="Segoe Print" panose="02000600000000000000" pitchFamily="2" charset="0"/>
              </a:rPr>
            </a:br>
            <a:r>
              <a:rPr lang="en-GB" b="1" dirty="0" smtClean="0">
                <a:latin typeface="Segoe Print" panose="02000600000000000000" pitchFamily="2" charset="0"/>
              </a:rPr>
              <a:t/>
            </a:r>
            <a:br>
              <a:rPr lang="en-GB" b="1" dirty="0" smtClean="0">
                <a:latin typeface="Segoe Print" panose="02000600000000000000" pitchFamily="2" charset="0"/>
              </a:rPr>
            </a:br>
            <a:r>
              <a:rPr lang="en-GB" b="1" dirty="0" smtClean="0">
                <a:latin typeface="Segoe Print" panose="02000600000000000000" pitchFamily="2" charset="0"/>
              </a:rPr>
              <a:t>- </a:t>
            </a:r>
            <a:r>
              <a:rPr lang="en-GB" b="1" dirty="0">
                <a:latin typeface="Segoe Print" panose="02000600000000000000" pitchFamily="2" charset="0"/>
              </a:rPr>
              <a:t>sitting at the </a:t>
            </a:r>
            <a:r>
              <a:rPr lang="en-GB" dirty="0">
                <a:latin typeface="Segoe Print" panose="02000600000000000000" pitchFamily="2" charset="0"/>
              </a:rPr>
              <a:t/>
            </a:r>
            <a:br>
              <a:rPr lang="en-GB" dirty="0">
                <a:latin typeface="Segoe Print" panose="02000600000000000000" pitchFamily="2" charset="0"/>
              </a:rPr>
            </a:br>
            <a:r>
              <a:rPr lang="en-GB" b="1" dirty="0">
                <a:latin typeface="Segoe Print" panose="02000600000000000000" pitchFamily="2" charset="0"/>
              </a:rPr>
              <a:t>feet of Jesus. </a:t>
            </a:r>
            <a:endParaRPr lang="en-GB" dirty="0">
              <a:latin typeface="Segoe Print" panose="02000600000000000000" pitchFamily="2" charset="0"/>
            </a:endParaRPr>
          </a:p>
        </p:txBody>
      </p:sp>
      <p:sp>
        <p:nvSpPr>
          <p:cNvPr id="5" name="Rectangle 4"/>
          <p:cNvSpPr>
            <a:spLocks noChangeArrowheads="1"/>
          </p:cNvSpPr>
          <p:nvPr/>
        </p:nvSpPr>
        <p:spPr bwMode="auto">
          <a:xfrm>
            <a:off x="2627784" y="-1"/>
            <a:ext cx="6516216" cy="1536113"/>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4400" dirty="0" smtClean="0">
                <a:solidFill>
                  <a:srgbClr val="FFFFFF"/>
                </a:solidFill>
                <a:latin typeface="Segoe Print" panose="02000600000000000000" pitchFamily="2" charset="0"/>
              </a:rPr>
              <a:t>Session</a:t>
            </a:r>
          </a:p>
          <a:p>
            <a:pPr algn="ctr"/>
            <a:r>
              <a:rPr lang="en-GB" sz="4400" dirty="0">
                <a:solidFill>
                  <a:srgbClr val="FFFFFF"/>
                </a:solidFill>
                <a:latin typeface="Segoe Print" panose="02000600000000000000" pitchFamily="2" charset="0"/>
              </a:rPr>
              <a:t>T</a:t>
            </a:r>
            <a:r>
              <a:rPr lang="en-GB" sz="4400" dirty="0" smtClean="0">
                <a:solidFill>
                  <a:srgbClr val="FFFFFF"/>
                </a:solidFill>
                <a:latin typeface="Segoe Print" panose="02000600000000000000" pitchFamily="2" charset="0"/>
              </a:rPr>
              <a:t>wo</a:t>
            </a:r>
            <a:r>
              <a:rPr lang="en-GB" sz="4400" b="1" dirty="0" smtClean="0">
                <a:solidFill>
                  <a:srgbClr val="FFFFFF"/>
                </a:solidFill>
              </a:rPr>
              <a:t> </a:t>
            </a:r>
            <a:endParaRPr lang="en-GB" sz="4400" dirty="0">
              <a:solidFill>
                <a:srgbClr val="FFFFFF"/>
              </a:solidFill>
              <a:latin typeface="Segoe Print" panose="02000600000000000000" pitchFamily="2" charset="0"/>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627784" cy="15361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9089980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907705" y="-1"/>
            <a:ext cx="7236296" cy="1115180"/>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dirty="0"/>
              <a:t> </a:t>
            </a:r>
            <a:r>
              <a:rPr lang="en-GB" sz="3600" b="1" dirty="0">
                <a:solidFill>
                  <a:srgbClr val="FFFFFF"/>
                </a:solidFill>
                <a:latin typeface="Segoe Print" panose="02000600000000000000" pitchFamily="2" charset="0"/>
              </a:rPr>
              <a:t>Learning to be </a:t>
            </a:r>
            <a:endParaRPr lang="en-GB" sz="3600" b="1" dirty="0" smtClean="0">
              <a:solidFill>
                <a:srgbClr val="FFFFFF"/>
              </a:solidFill>
              <a:latin typeface="Segoe Print" panose="02000600000000000000" pitchFamily="2" charset="0"/>
            </a:endParaRPr>
          </a:p>
          <a:p>
            <a:pPr algn="ctr"/>
            <a:r>
              <a:rPr lang="en-GB" sz="3600" b="1" dirty="0" smtClean="0">
                <a:solidFill>
                  <a:srgbClr val="FFFFFF"/>
                </a:solidFill>
                <a:latin typeface="Segoe Print" panose="02000600000000000000" pitchFamily="2" charset="0"/>
              </a:rPr>
              <a:t>a </a:t>
            </a:r>
            <a:r>
              <a:rPr lang="en-GB" sz="3600" b="1" dirty="0">
                <a:solidFill>
                  <a:srgbClr val="FFFFFF"/>
                </a:solidFill>
                <a:latin typeface="Segoe Print" panose="02000600000000000000" pitchFamily="2" charset="0"/>
              </a:rPr>
              <a:t>missionary disciple </a:t>
            </a:r>
            <a:endParaRPr lang="en-GB" sz="3600" dirty="0">
              <a:solidFill>
                <a:srgbClr val="FFFFFF"/>
              </a:solidFill>
            </a:endParaRP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1907704" cy="1115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6" name="TextBox 5"/>
          <p:cNvSpPr txBox="1"/>
          <p:nvPr/>
        </p:nvSpPr>
        <p:spPr>
          <a:xfrm>
            <a:off x="5211723" y="2276872"/>
            <a:ext cx="3744416" cy="2308324"/>
          </a:xfrm>
          <a:prstGeom prst="rect">
            <a:avLst/>
          </a:prstGeom>
          <a:noFill/>
        </p:spPr>
        <p:txBody>
          <a:bodyPr wrap="square" rtlCol="0">
            <a:spAutoFit/>
          </a:bodyPr>
          <a:lstStyle/>
          <a:p>
            <a:endParaRPr lang="en-GB" dirty="0"/>
          </a:p>
          <a:p>
            <a:r>
              <a:rPr lang="en-GB" dirty="0"/>
              <a:t> </a:t>
            </a:r>
          </a:p>
          <a:p>
            <a:pPr algn="ctr"/>
            <a:r>
              <a:rPr lang="en-GB" sz="5400" b="1" dirty="0" smtClean="0">
                <a:latin typeface="Segoe Print" panose="02000600000000000000" pitchFamily="2" charset="0"/>
              </a:rPr>
              <a:t>Janet’s </a:t>
            </a:r>
            <a:r>
              <a:rPr lang="en-GB" sz="5400" b="1" dirty="0">
                <a:latin typeface="Segoe Print" panose="02000600000000000000" pitchFamily="2" charset="0"/>
              </a:rPr>
              <a:t>Story </a:t>
            </a:r>
            <a:endParaRPr lang="en-GB" sz="5400" dirty="0">
              <a:latin typeface="Segoe Print" panose="02000600000000000000" pitchFamily="2" charset="0"/>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853" y="2077741"/>
            <a:ext cx="4268262" cy="331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9635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032" y="1340768"/>
            <a:ext cx="3837112" cy="4248472"/>
          </a:xfrm>
        </p:spPr>
        <p:txBody>
          <a:bodyPr>
            <a:normAutofit/>
          </a:bodyPr>
          <a:lstStyle/>
          <a:p>
            <a:r>
              <a:rPr lang="en-GB" sz="4000" dirty="0" smtClean="0">
                <a:latin typeface="Segoe Print" panose="02000600000000000000" pitchFamily="2" charset="0"/>
              </a:rPr>
              <a:t>“I </a:t>
            </a:r>
            <a:r>
              <a:rPr lang="en-GB" sz="4000" dirty="0">
                <a:latin typeface="Segoe Print" panose="02000600000000000000" pitchFamily="2" charset="0"/>
              </a:rPr>
              <a:t>started to see that Jesus wanted to be part of my life and my future</a:t>
            </a:r>
            <a:r>
              <a:rPr lang="en-GB" sz="4000" dirty="0" smtClean="0">
                <a:latin typeface="Segoe Print" panose="02000600000000000000" pitchFamily="2" charset="0"/>
              </a:rPr>
              <a:t>.” </a:t>
            </a:r>
            <a:endParaRPr lang="en-GB" sz="4000" dirty="0">
              <a:latin typeface="Segoe Print" panose="02000600000000000000" pitchFamily="2" charset="0"/>
            </a:endParaRPr>
          </a:p>
        </p:txBody>
      </p:sp>
      <p:sp>
        <p:nvSpPr>
          <p:cNvPr id="5" name="Rectangle 4"/>
          <p:cNvSpPr>
            <a:spLocks noChangeArrowheads="1"/>
          </p:cNvSpPr>
          <p:nvPr/>
        </p:nvSpPr>
        <p:spPr bwMode="auto">
          <a:xfrm>
            <a:off x="2051720" y="-1"/>
            <a:ext cx="7092280" cy="1196754"/>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a:solidFill>
                  <a:srgbClr val="FFFFFF"/>
                </a:solidFill>
                <a:latin typeface="Segoe Print" panose="02000600000000000000" pitchFamily="2" charset="0"/>
              </a:rPr>
              <a:t>Learning to be </a:t>
            </a:r>
          </a:p>
          <a:p>
            <a:pPr algn="ctr"/>
            <a:r>
              <a:rPr lang="en-GB" sz="3600" b="1" dirty="0">
                <a:solidFill>
                  <a:srgbClr val="FFFFFF"/>
                </a:solidFill>
                <a:latin typeface="Segoe Print" panose="02000600000000000000" pitchFamily="2" charset="0"/>
              </a:rPr>
              <a:t>a missionary disciple </a:t>
            </a:r>
            <a:endParaRPr lang="en-GB" sz="3600" dirty="0">
              <a:solidFill>
                <a:srgbClr val="FFFFFF"/>
              </a:solidFill>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
            <a:ext cx="2051720" cy="1199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844824"/>
            <a:ext cx="4273550" cy="331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56516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3886200" cy="4464496"/>
          </a:xfrm>
        </p:spPr>
        <p:txBody>
          <a:bodyPr/>
          <a:lstStyle/>
          <a:p>
            <a:r>
              <a:rPr lang="en-GB" sz="3600" b="0" i="0" u="none" strike="noStrike" baseline="0" dirty="0" smtClean="0">
                <a:solidFill>
                  <a:srgbClr val="000000"/>
                </a:solidFill>
                <a:latin typeface="Segoe Print"/>
              </a:rPr>
              <a:t> </a:t>
            </a:r>
            <a:endParaRPr lang="en-GB" dirty="0"/>
          </a:p>
        </p:txBody>
      </p:sp>
      <p:sp>
        <p:nvSpPr>
          <p:cNvPr id="5" name="Rectangle 4"/>
          <p:cNvSpPr>
            <a:spLocks noChangeArrowheads="1"/>
          </p:cNvSpPr>
          <p:nvPr/>
        </p:nvSpPr>
        <p:spPr bwMode="auto">
          <a:xfrm>
            <a:off x="2051721" y="-1"/>
            <a:ext cx="7092280" cy="1199366"/>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a:solidFill>
                  <a:srgbClr val="FFFFFF"/>
                </a:solidFill>
                <a:latin typeface="Segoe Print" panose="02000600000000000000" pitchFamily="2" charset="0"/>
              </a:rPr>
              <a:t>Learning to be </a:t>
            </a:r>
          </a:p>
          <a:p>
            <a:pPr algn="ctr"/>
            <a:r>
              <a:rPr lang="en-GB" sz="3600" b="1" dirty="0">
                <a:solidFill>
                  <a:srgbClr val="FFFFFF"/>
                </a:solidFill>
                <a:latin typeface="Segoe Print" panose="02000600000000000000" pitchFamily="2" charset="0"/>
              </a:rPr>
              <a:t>a missionary disciple </a:t>
            </a:r>
            <a:endParaRPr lang="en-GB" sz="3600" dirty="0">
              <a:solidFill>
                <a:srgbClr val="FFFFFF"/>
              </a:solidFill>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
            <a:ext cx="2051720" cy="1199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Rectangle 2"/>
          <p:cNvSpPr/>
          <p:nvPr/>
        </p:nvSpPr>
        <p:spPr>
          <a:xfrm>
            <a:off x="539552" y="1628800"/>
            <a:ext cx="4320480" cy="4062650"/>
          </a:xfrm>
          <a:prstGeom prst="rect">
            <a:avLst/>
          </a:prstGeom>
        </p:spPr>
        <p:txBody>
          <a:bodyPr wrap="square">
            <a:spAutoFit/>
          </a:bodyPr>
          <a:lstStyle/>
          <a:p>
            <a:endParaRPr lang="en-GB" dirty="0"/>
          </a:p>
          <a:p>
            <a:pPr algn="ctr"/>
            <a:r>
              <a:rPr lang="en-GB" sz="3200" b="1" dirty="0">
                <a:latin typeface="Segoe Print" panose="02000600000000000000" pitchFamily="2" charset="0"/>
              </a:rPr>
              <a:t>Scripture: </a:t>
            </a:r>
            <a:endParaRPr lang="en-GB" sz="3200" dirty="0">
              <a:latin typeface="Segoe Print" panose="02000600000000000000" pitchFamily="2" charset="0"/>
            </a:endParaRPr>
          </a:p>
          <a:p>
            <a:pPr algn="ctr"/>
            <a:r>
              <a:rPr lang="en-GB" sz="2400" b="1" dirty="0">
                <a:latin typeface="Segoe Print" panose="02000600000000000000" pitchFamily="2" charset="0"/>
              </a:rPr>
              <a:t>Luke 10:38-42 </a:t>
            </a:r>
            <a:endParaRPr lang="en-GB" sz="2400" b="1" dirty="0" smtClean="0">
              <a:latin typeface="Segoe Print" panose="02000600000000000000" pitchFamily="2" charset="0"/>
            </a:endParaRPr>
          </a:p>
          <a:p>
            <a:pPr algn="ctr"/>
            <a:endParaRPr lang="en-GB" sz="2400" dirty="0">
              <a:latin typeface="Segoe Print" panose="02000600000000000000" pitchFamily="2" charset="0"/>
            </a:endParaRPr>
          </a:p>
          <a:p>
            <a:pPr algn="ctr"/>
            <a:r>
              <a:rPr lang="en-GB" sz="3200" b="1" dirty="0">
                <a:latin typeface="Segoe Print" panose="02000600000000000000" pitchFamily="2" charset="0"/>
              </a:rPr>
              <a:t>“Martha, Martha, you are worried and distracted by many things; there is need of only one thing</a:t>
            </a:r>
            <a:r>
              <a:rPr lang="en-GB" sz="3200" b="1" dirty="0" smtClean="0">
                <a:latin typeface="Segoe Print" panose="02000600000000000000" pitchFamily="2" charset="0"/>
              </a:rPr>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079067"/>
            <a:ext cx="3663561" cy="3696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37846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1835696" y="0"/>
            <a:ext cx="7308304" cy="1124744"/>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normAutofit fontScale="90000"/>
          </a:bodyPr>
          <a:lstStyle/>
          <a:p>
            <a:r>
              <a:rPr lang="en-GB" sz="3600" b="1" dirty="0">
                <a:solidFill>
                  <a:srgbClr val="FFFFFF"/>
                </a:solidFill>
                <a:latin typeface="Segoe Print" panose="02000600000000000000" pitchFamily="2" charset="0"/>
              </a:rPr>
              <a:t>Learning to be </a:t>
            </a:r>
            <a:br>
              <a:rPr lang="en-GB" sz="3600" b="1" dirty="0">
                <a:solidFill>
                  <a:srgbClr val="FFFFFF"/>
                </a:solidFill>
                <a:latin typeface="Segoe Print" panose="02000600000000000000" pitchFamily="2" charset="0"/>
              </a:rPr>
            </a:br>
            <a:r>
              <a:rPr lang="en-GB" sz="3600" b="1" dirty="0">
                <a:solidFill>
                  <a:srgbClr val="FFFFFF"/>
                </a:solidFill>
                <a:latin typeface="Segoe Print" panose="02000600000000000000" pitchFamily="2" charset="0"/>
              </a:rPr>
              <a:t>a missionary disciple </a:t>
            </a:r>
            <a:r>
              <a:rPr lang="en-GB" sz="3600" dirty="0"/>
              <a:t/>
            </a:r>
            <a:br>
              <a:rPr lang="en-GB" sz="3600" dirty="0"/>
            </a:br>
            <a:r>
              <a:rPr lang="en-GB" sz="3600" dirty="0">
                <a:solidFill>
                  <a:prstClr val="black"/>
                </a:solidFill>
                <a:ea typeface="+mn-ea"/>
                <a:cs typeface="+mn-cs"/>
              </a:rPr>
              <a:t/>
            </a:r>
            <a:br>
              <a:rPr lang="en-GB" sz="3600" dirty="0">
                <a:solidFill>
                  <a:prstClr val="black"/>
                </a:solidFill>
                <a:ea typeface="+mn-ea"/>
                <a:cs typeface="+mn-cs"/>
              </a:rPr>
            </a:br>
            <a:endParaRPr lang="en-GB" dirty="0"/>
          </a:p>
        </p:txBody>
      </p:sp>
      <p:sp>
        <p:nvSpPr>
          <p:cNvPr id="3" name="Content Placeholder 2"/>
          <p:cNvSpPr>
            <a:spLocks noGrp="1"/>
          </p:cNvSpPr>
          <p:nvPr>
            <p:ph idx="1"/>
          </p:nvPr>
        </p:nvSpPr>
        <p:spPr>
          <a:xfrm>
            <a:off x="480156" y="1311993"/>
            <a:ext cx="4451884" cy="5069335"/>
          </a:xfrm>
        </p:spPr>
        <p:txBody>
          <a:bodyPr>
            <a:normAutofit fontScale="77500" lnSpcReduction="20000"/>
          </a:bodyPr>
          <a:lstStyle/>
          <a:p>
            <a:pPr marL="0" indent="0" algn="ctr">
              <a:buNone/>
            </a:pPr>
            <a:r>
              <a:rPr lang="en-GB" b="1" dirty="0" smtClean="0">
                <a:latin typeface="Segoe Print" panose="02000600000000000000" pitchFamily="2" charset="0"/>
              </a:rPr>
              <a:t>Take </a:t>
            </a:r>
            <a:r>
              <a:rPr lang="en-GB" b="1" dirty="0">
                <a:latin typeface="Segoe Print" panose="02000600000000000000" pitchFamily="2" charset="0"/>
              </a:rPr>
              <a:t>time every day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to </a:t>
            </a:r>
            <a:r>
              <a:rPr lang="en-GB" b="1" dirty="0">
                <a:latin typeface="Segoe Print" panose="02000600000000000000" pitchFamily="2" charset="0"/>
              </a:rPr>
              <a:t>listen to the Truth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that </a:t>
            </a:r>
            <a:r>
              <a:rPr lang="en-GB" b="1" dirty="0">
                <a:latin typeface="Segoe Print" panose="02000600000000000000" pitchFamily="2" charset="0"/>
              </a:rPr>
              <a:t>sets us free.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Give </a:t>
            </a:r>
            <a:r>
              <a:rPr lang="en-GB" b="1" dirty="0">
                <a:latin typeface="Segoe Print" panose="02000600000000000000" pitchFamily="2" charset="0"/>
              </a:rPr>
              <a:t>some time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every </a:t>
            </a:r>
            <a:r>
              <a:rPr lang="en-GB" b="1" dirty="0">
                <a:latin typeface="Segoe Print" panose="02000600000000000000" pitchFamily="2" charset="0"/>
              </a:rPr>
              <a:t>day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to </a:t>
            </a:r>
            <a:r>
              <a:rPr lang="en-GB" b="1" dirty="0">
                <a:latin typeface="Segoe Print" panose="02000600000000000000" pitchFamily="2" charset="0"/>
              </a:rPr>
              <a:t>the One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who </a:t>
            </a:r>
            <a:r>
              <a:rPr lang="en-GB" b="1" dirty="0">
                <a:latin typeface="Segoe Print" panose="02000600000000000000" pitchFamily="2" charset="0"/>
              </a:rPr>
              <a:t>has given us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everything </a:t>
            </a:r>
            <a:r>
              <a:rPr lang="en-GB" b="1" dirty="0">
                <a:latin typeface="Segoe Print" panose="02000600000000000000" pitchFamily="2" charset="0"/>
              </a:rPr>
              <a:t>He has,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who </a:t>
            </a:r>
            <a:r>
              <a:rPr lang="en-GB" b="1" dirty="0">
                <a:latin typeface="Segoe Print" panose="02000600000000000000" pitchFamily="2" charset="0"/>
              </a:rPr>
              <a:t>comes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so </a:t>
            </a:r>
            <a:r>
              <a:rPr lang="en-GB" b="1" dirty="0">
                <a:latin typeface="Segoe Print" panose="02000600000000000000" pitchFamily="2" charset="0"/>
              </a:rPr>
              <a:t>that we will know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the </a:t>
            </a:r>
            <a:r>
              <a:rPr lang="en-GB" b="1" dirty="0">
                <a:latin typeface="Segoe Print" panose="02000600000000000000" pitchFamily="2" charset="0"/>
              </a:rPr>
              <a:t>fullness of life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and </a:t>
            </a:r>
            <a:r>
              <a:rPr lang="en-GB" b="1" dirty="0">
                <a:latin typeface="Segoe Print" panose="02000600000000000000" pitchFamily="2" charset="0"/>
              </a:rPr>
              <a:t>that our joy </a:t>
            </a:r>
            <a:endParaRPr lang="en-GB" b="1" dirty="0" smtClean="0">
              <a:latin typeface="Segoe Print" panose="02000600000000000000" pitchFamily="2" charset="0"/>
            </a:endParaRPr>
          </a:p>
          <a:p>
            <a:pPr marL="0" indent="0" algn="ctr">
              <a:buNone/>
            </a:pPr>
            <a:r>
              <a:rPr lang="en-GB" b="1" dirty="0" smtClean="0">
                <a:latin typeface="Segoe Print" panose="02000600000000000000" pitchFamily="2" charset="0"/>
              </a:rPr>
              <a:t>will </a:t>
            </a:r>
            <a:r>
              <a:rPr lang="en-GB" b="1" dirty="0">
                <a:latin typeface="Segoe Print" panose="02000600000000000000" pitchFamily="2" charset="0"/>
              </a:rPr>
              <a:t>be complete. </a:t>
            </a: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20" y="-2"/>
            <a:ext cx="1944216" cy="11365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010" y="1916833"/>
            <a:ext cx="3804532"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7827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417730"/>
            <a:ext cx="8136904" cy="4531550"/>
          </a:xfrm>
        </p:spPr>
        <p:txBody>
          <a:bodyPr>
            <a:normAutofit fontScale="90000"/>
          </a:bodyPr>
          <a:lstStyle/>
          <a:p>
            <a:r>
              <a:rPr lang="en-GB" sz="3600" b="0" i="0" u="none" strike="noStrike" baseline="0" dirty="0" smtClean="0">
                <a:solidFill>
                  <a:srgbClr val="000000"/>
                </a:solidFill>
                <a:latin typeface="Segoe Print"/>
              </a:rPr>
              <a:t> </a:t>
            </a:r>
            <a:r>
              <a:rPr lang="en-GB" b="1" dirty="0" smtClean="0"/>
              <a:t>Questions </a:t>
            </a:r>
            <a:r>
              <a:rPr lang="en-GB" b="1" dirty="0"/>
              <a:t>to ponder </a:t>
            </a:r>
            <a:r>
              <a:rPr lang="en-GB" sz="2700" b="1" dirty="0" smtClean="0"/>
              <a:t/>
            </a:r>
            <a:br>
              <a:rPr lang="en-GB" sz="2700" b="1" dirty="0" smtClean="0"/>
            </a:br>
            <a:r>
              <a:rPr lang="en-GB" sz="2400" b="1" dirty="0" smtClean="0"/>
              <a:t>What </a:t>
            </a:r>
            <a:r>
              <a:rPr lang="en-GB" sz="2400" b="1" dirty="0"/>
              <a:t>can you learn from Janet’s story and from the scripture reflection? </a:t>
            </a:r>
            <a:r>
              <a:rPr lang="en-GB" sz="2400" b="1" dirty="0" smtClean="0"/>
              <a:t/>
            </a:r>
            <a:br>
              <a:rPr lang="en-GB" sz="2400" b="1" dirty="0" smtClean="0"/>
            </a:br>
            <a:r>
              <a:rPr lang="en-GB" sz="2400" b="1" dirty="0" smtClean="0"/>
              <a:t/>
            </a:r>
            <a:br>
              <a:rPr lang="en-GB" sz="2400" b="1" dirty="0" smtClean="0"/>
            </a:br>
            <a:r>
              <a:rPr lang="en-GB" sz="2400" b="1" dirty="0" smtClean="0"/>
              <a:t>When </a:t>
            </a:r>
            <a:r>
              <a:rPr lang="en-GB" sz="2400" b="1" dirty="0"/>
              <a:t>do you take time to listen to Jesus and how has listening to Jesus changed you? </a:t>
            </a:r>
            <a:r>
              <a:rPr lang="en-GB" sz="2400" b="1" dirty="0" smtClean="0"/>
              <a:t/>
            </a:r>
            <a:br>
              <a:rPr lang="en-GB" sz="2400" b="1" dirty="0" smtClean="0"/>
            </a:br>
            <a:r>
              <a:rPr lang="en-GB" sz="2400" dirty="0"/>
              <a:t/>
            </a:r>
            <a:br>
              <a:rPr lang="en-GB" sz="2400" dirty="0"/>
            </a:br>
            <a:r>
              <a:rPr lang="en-GB" sz="2400" b="1" dirty="0"/>
              <a:t>Jesus says that His Kingdom is like a hidden treasure. </a:t>
            </a:r>
            <a:r>
              <a:rPr lang="en-GB" sz="2400" dirty="0"/>
              <a:t/>
            </a:r>
            <a:br>
              <a:rPr lang="en-GB" sz="2400" dirty="0"/>
            </a:br>
            <a:r>
              <a:rPr lang="en-GB" sz="2400" b="1" dirty="0"/>
              <a:t>What are you most grateful for today? </a:t>
            </a:r>
            <a:r>
              <a:rPr lang="en-GB" sz="2400" b="1" dirty="0" smtClean="0"/>
              <a:t/>
            </a:r>
            <a:br>
              <a:rPr lang="en-GB" sz="2400" b="1" dirty="0" smtClean="0"/>
            </a:br>
            <a:r>
              <a:rPr lang="en-GB" sz="2400" dirty="0"/>
              <a:t/>
            </a:r>
            <a:br>
              <a:rPr lang="en-GB" sz="2400" dirty="0"/>
            </a:br>
            <a:r>
              <a:rPr lang="en-GB" sz="2400" b="1" dirty="0"/>
              <a:t>Who in need and in distress might you resolve to pray for and how might you practically live out your discipleship of Jesus? </a:t>
            </a:r>
            <a:endParaRPr lang="en-GB" sz="2700" dirty="0"/>
          </a:p>
        </p:txBody>
      </p:sp>
      <p:sp>
        <p:nvSpPr>
          <p:cNvPr id="5" name="Rectangle 4"/>
          <p:cNvSpPr>
            <a:spLocks noChangeArrowheads="1"/>
          </p:cNvSpPr>
          <p:nvPr/>
        </p:nvSpPr>
        <p:spPr bwMode="auto">
          <a:xfrm>
            <a:off x="2411760" y="-1"/>
            <a:ext cx="6732240" cy="141277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a:solidFill>
                <a:prstClr val="black"/>
              </a:solidFill>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2483768" cy="14519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3937846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7373"/>
            <a:ext cx="5050904" cy="4525963"/>
          </a:xfrm>
        </p:spPr>
        <p:txBody>
          <a:bodyPr/>
          <a:lstStyle/>
          <a:p>
            <a:endParaRPr lang="en-GB" dirty="0"/>
          </a:p>
          <a:p>
            <a:pPr marL="0" indent="0" algn="ctr">
              <a:buNone/>
            </a:pPr>
            <a:r>
              <a:rPr lang="en-GB" b="1" dirty="0"/>
              <a:t>From </a:t>
            </a:r>
            <a:endParaRPr lang="en-GB" b="1" dirty="0" smtClean="0"/>
          </a:p>
          <a:p>
            <a:pPr marL="0" indent="0" algn="ctr">
              <a:buNone/>
            </a:pPr>
            <a:r>
              <a:rPr lang="en-GB" sz="4000" b="1" dirty="0" smtClean="0"/>
              <a:t>“</a:t>
            </a:r>
            <a:r>
              <a:rPr lang="en-GB" sz="4000" b="1" dirty="0"/>
              <a:t>The Joy of the Gospel” </a:t>
            </a:r>
            <a:endParaRPr lang="en-GB" sz="4000" b="1" dirty="0" smtClean="0"/>
          </a:p>
          <a:p>
            <a:pPr marL="0" indent="0" algn="ctr">
              <a:buNone/>
            </a:pPr>
            <a:r>
              <a:rPr lang="en-GB" b="1" dirty="0" smtClean="0"/>
              <a:t>by </a:t>
            </a:r>
            <a:r>
              <a:rPr lang="en-GB" b="1" dirty="0"/>
              <a:t>Pope Francis </a:t>
            </a:r>
            <a:endParaRPr lang="en-GB" b="1" dirty="0" smtClean="0"/>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a:solidFill>
                  <a:srgbClr val="FFFFFF"/>
                </a:solidFill>
                <a:latin typeface="Segoe Print" panose="02000600000000000000" pitchFamily="2" charset="0"/>
              </a:rPr>
              <a:t>Learning to be </a:t>
            </a:r>
          </a:p>
          <a:p>
            <a:pPr algn="ctr"/>
            <a:r>
              <a:rPr lang="en-GB" sz="3600" b="1" dirty="0">
                <a:solidFill>
                  <a:srgbClr val="FFFFFF"/>
                </a:solidFill>
                <a:latin typeface="Segoe Print" panose="02000600000000000000" pitchFamily="2" charset="0"/>
              </a:rPr>
              <a:t>a missionary disciple </a:t>
            </a:r>
            <a:endParaRPr lang="en-GB" sz="3600"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204864"/>
            <a:ext cx="2692064"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31590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8232"/>
            <a:ext cx="4330824" cy="4781128"/>
          </a:xfrm>
        </p:spPr>
        <p:txBody>
          <a:bodyPr>
            <a:normAutofit fontScale="92500" lnSpcReduction="20000"/>
          </a:bodyPr>
          <a:lstStyle/>
          <a:p>
            <a:pPr marL="0" indent="0" algn="ctr">
              <a:buNone/>
            </a:pPr>
            <a:r>
              <a:rPr lang="en-GB" sz="2400" b="1" dirty="0" smtClean="0"/>
              <a:t>The </a:t>
            </a:r>
            <a:r>
              <a:rPr lang="en-GB" sz="2400" b="1" dirty="0"/>
              <a:t>parish is not an outdated institution; precisely because it possesses great flexibility... </a:t>
            </a:r>
            <a:endParaRPr lang="en-GB" sz="2400" b="1" dirty="0" smtClean="0"/>
          </a:p>
          <a:p>
            <a:pPr marL="0" indent="0" algn="ctr">
              <a:buNone/>
            </a:pPr>
            <a:r>
              <a:rPr lang="en-GB" sz="2400" b="1" dirty="0" smtClean="0"/>
              <a:t>In </a:t>
            </a:r>
            <a:r>
              <a:rPr lang="en-GB" sz="2400" b="1" dirty="0"/>
              <a:t>all its activities the parish encourages and trains its members to be evangelisers. </a:t>
            </a:r>
            <a:endParaRPr lang="en-GB" sz="2400" b="1" dirty="0" smtClean="0"/>
          </a:p>
          <a:p>
            <a:pPr marL="0" indent="0" algn="ctr">
              <a:buNone/>
            </a:pPr>
            <a:r>
              <a:rPr lang="en-GB" sz="2400" b="1" dirty="0" smtClean="0"/>
              <a:t>It </a:t>
            </a:r>
            <a:r>
              <a:rPr lang="en-GB" sz="2400" b="1" dirty="0"/>
              <a:t>is a community of communities, a sanctuary where the thirsty come to drink in the midst of their journey, and a centre of constant missionary outreach. </a:t>
            </a:r>
            <a:endParaRPr lang="en-GB" sz="2400" b="1" dirty="0" smtClean="0"/>
          </a:p>
          <a:p>
            <a:pPr marL="0" indent="0" algn="ctr">
              <a:buNone/>
            </a:pPr>
            <a:r>
              <a:rPr lang="en-GB" sz="2400" b="1" dirty="0" smtClean="0"/>
              <a:t>We </a:t>
            </a:r>
            <a:r>
              <a:rPr lang="en-GB" sz="2400" b="1" dirty="0"/>
              <a:t>must admit, though, that the call to review and renew our parishes has not yet sufficed make them completely mission-oriented. (28) </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175109"/>
            <a:ext cx="3024336" cy="355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5110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55365"/>
            <a:ext cx="4968552" cy="4525963"/>
          </a:xfrm>
        </p:spPr>
        <p:txBody>
          <a:bodyPr/>
          <a:lstStyle/>
          <a:p>
            <a:pPr marL="0" indent="0" algn="ctr">
              <a:buNone/>
            </a:pPr>
            <a:r>
              <a:rPr lang="en-GB" sz="2400" b="1" dirty="0"/>
              <a:t>I prefer a Church which is bruised, hurting and dirty because it has been out on the streets, </a:t>
            </a:r>
            <a:endParaRPr lang="en-GB" sz="2400" b="1" dirty="0" smtClean="0"/>
          </a:p>
          <a:p>
            <a:pPr marL="0" indent="0" algn="ctr">
              <a:buNone/>
            </a:pPr>
            <a:r>
              <a:rPr lang="en-GB" sz="2400" b="1" dirty="0" smtClean="0"/>
              <a:t>rather </a:t>
            </a:r>
            <a:r>
              <a:rPr lang="en-GB" sz="2400" b="1" dirty="0"/>
              <a:t>than a Church which is unhealthy from being confined and from clinging to its own security... </a:t>
            </a:r>
            <a:endParaRPr lang="en-GB" sz="2400" b="1" dirty="0" smtClean="0"/>
          </a:p>
          <a:p>
            <a:pPr marL="0" indent="0" algn="ctr">
              <a:buNone/>
            </a:pPr>
            <a:r>
              <a:rPr lang="en-GB" sz="2400" b="1" dirty="0" smtClean="0"/>
              <a:t>at </a:t>
            </a:r>
            <a:r>
              <a:rPr lang="en-GB" sz="2400" b="1" dirty="0"/>
              <a:t>our door people are starving and Jesus does not tire of saying to us: “Give them something to eat” </a:t>
            </a:r>
            <a:endParaRPr lang="en-GB" sz="2400" b="1" dirty="0" smtClean="0"/>
          </a:p>
          <a:p>
            <a:pPr marL="0" indent="0" algn="ctr">
              <a:buNone/>
            </a:pPr>
            <a:r>
              <a:rPr lang="en-GB" sz="2400" b="1" dirty="0" smtClean="0"/>
              <a:t>(</a:t>
            </a:r>
            <a:r>
              <a:rPr lang="en-GB" sz="2400" b="1" dirty="0"/>
              <a:t>Mk 6:37). (49) </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“The Joy of the Gospel”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2638" y="1988840"/>
            <a:ext cx="268922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5499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16224"/>
            <a:ext cx="8229600" cy="4709120"/>
          </a:xfrm>
        </p:spPr>
        <p:txBody>
          <a:bodyPr>
            <a:normAutofit/>
          </a:bodyPr>
          <a:lstStyle/>
          <a:p>
            <a:pPr marL="0" indent="0" algn="ctr">
              <a:buNone/>
            </a:pPr>
            <a:r>
              <a:rPr lang="en-GB" dirty="0" smtClean="0"/>
              <a:t>  1</a:t>
            </a:r>
            <a:r>
              <a:rPr lang="en-GB" dirty="0"/>
              <a:t>. In what ways are we already living out the vision of Pope Francis to be a missionary parish, an open door community? </a:t>
            </a:r>
          </a:p>
          <a:p>
            <a:pPr algn="ctr"/>
            <a:endParaRPr lang="en-GB" dirty="0"/>
          </a:p>
          <a:p>
            <a:pPr marL="0" indent="0" algn="ctr">
              <a:buNone/>
            </a:pPr>
            <a:r>
              <a:rPr lang="en-GB" dirty="0"/>
              <a:t>2. The Pope presents a challenging image of the Church – bruised, hurting and dirty. </a:t>
            </a:r>
            <a:endParaRPr lang="en-GB" dirty="0" smtClean="0"/>
          </a:p>
          <a:p>
            <a:pPr marL="0" indent="0" algn="ctr">
              <a:buNone/>
            </a:pPr>
            <a:r>
              <a:rPr lang="en-GB" dirty="0" smtClean="0"/>
              <a:t>How </a:t>
            </a:r>
            <a:r>
              <a:rPr lang="en-GB" dirty="0"/>
              <a:t>is this reflected in what happens in our parish and in how we pray together? </a:t>
            </a:r>
          </a:p>
          <a:p>
            <a:endParaRPr lang="en-GB"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29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pPr algn="ctr"/>
            <a:r>
              <a:rPr lang="en-GB" sz="3600" b="1" dirty="0" smtClean="0">
                <a:solidFill>
                  <a:srgbClr val="FFFFFF"/>
                </a:solidFill>
              </a:rPr>
              <a:t>Some questions to discuss</a:t>
            </a:r>
            <a:endParaRPr lang="en-GB" sz="3600" dirty="0" smtClean="0">
              <a:solidFill>
                <a:srgbClr val="FFFFFF"/>
              </a:solidFill>
            </a:endParaRPr>
          </a:p>
          <a:p>
            <a:endParaRPr lang="en-GB" dirty="0">
              <a:solidFill>
                <a:prstClr val="black"/>
              </a:solidFill>
            </a:endParaRPr>
          </a:p>
        </p:txBody>
      </p:sp>
    </p:spTree>
    <p:extLst>
      <p:ext uri="{BB962C8B-B14F-4D97-AF65-F5344CB8AC3E}">
        <p14:creationId xmlns:p14="http://schemas.microsoft.com/office/powerpoint/2010/main" val="7054639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endParaRPr lang="en-GB" sz="4000" dirty="0"/>
          </a:p>
          <a:p>
            <a:pPr marL="0" indent="0" algn="ctr">
              <a:buNone/>
            </a:pPr>
            <a:r>
              <a:rPr lang="en-GB" sz="4000" dirty="0"/>
              <a:t> </a:t>
            </a:r>
            <a:r>
              <a:rPr lang="en-GB" sz="4000" b="1" dirty="0" smtClean="0"/>
              <a:t>Be </a:t>
            </a:r>
            <a:r>
              <a:rPr lang="en-GB" sz="4000" b="1" dirty="0"/>
              <a:t>still </a:t>
            </a:r>
            <a:endParaRPr lang="en-GB" sz="4000" b="1" dirty="0" smtClean="0"/>
          </a:p>
          <a:p>
            <a:pPr marL="0" indent="0" algn="ctr">
              <a:buNone/>
            </a:pPr>
            <a:r>
              <a:rPr lang="en-GB" sz="4000" b="1" dirty="0" smtClean="0"/>
              <a:t>and </a:t>
            </a:r>
            <a:r>
              <a:rPr lang="en-GB" sz="4000" b="1" dirty="0"/>
              <a:t>know </a:t>
            </a:r>
            <a:endParaRPr lang="en-GB" sz="4000" b="1" dirty="0" smtClean="0"/>
          </a:p>
          <a:p>
            <a:pPr marL="0" indent="0" algn="ctr">
              <a:buNone/>
            </a:pPr>
            <a:r>
              <a:rPr lang="en-GB" sz="4000" b="1" dirty="0" smtClean="0"/>
              <a:t>that </a:t>
            </a:r>
            <a:r>
              <a:rPr lang="en-GB" sz="4000" b="1" dirty="0"/>
              <a:t>you are </a:t>
            </a:r>
            <a:endParaRPr lang="en-GB" sz="4000" b="1" dirty="0" smtClean="0"/>
          </a:p>
          <a:p>
            <a:pPr marL="0" indent="0" algn="ctr">
              <a:buNone/>
            </a:pPr>
            <a:r>
              <a:rPr lang="en-GB" sz="4000" b="1" dirty="0" smtClean="0"/>
              <a:t>in </a:t>
            </a:r>
            <a:r>
              <a:rPr lang="en-GB" sz="4000" b="1" dirty="0"/>
              <a:t>the presence of God. </a:t>
            </a:r>
            <a:endParaRPr lang="en-GB" sz="4000"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
            <a:ext cx="2445398" cy="141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 name="Rectangle 4"/>
          <p:cNvSpPr>
            <a:spLocks noChangeArrowheads="1"/>
          </p:cNvSpPr>
          <p:nvPr/>
        </p:nvSpPr>
        <p:spPr bwMode="auto">
          <a:xfrm>
            <a:off x="2445398" y="-2"/>
            <a:ext cx="6698602" cy="1412779"/>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a:p>
            <a:r>
              <a:rPr lang="en-GB" dirty="0"/>
              <a:t> </a:t>
            </a:r>
          </a:p>
          <a:p>
            <a:pPr algn="ctr"/>
            <a:r>
              <a:rPr lang="en-GB" sz="3600" b="1" dirty="0">
                <a:solidFill>
                  <a:srgbClr val="FFFFFF"/>
                </a:solidFill>
              </a:rPr>
              <a:t>Take a moment to pray </a:t>
            </a:r>
            <a:endParaRPr lang="en-GB" sz="3600" dirty="0">
              <a:solidFill>
                <a:srgbClr val="FFFFFF"/>
              </a:solidFill>
            </a:endParaRPr>
          </a:p>
          <a:p>
            <a:endParaRPr lang="en-GB" dirty="0"/>
          </a:p>
          <a:p>
            <a:r>
              <a:rPr lang="en-GB" dirty="0"/>
              <a:t> </a:t>
            </a:r>
          </a:p>
        </p:txBody>
      </p:sp>
    </p:spTree>
    <p:extLst>
      <p:ext uri="{BB962C8B-B14F-4D97-AF65-F5344CB8AC3E}">
        <p14:creationId xmlns:p14="http://schemas.microsoft.com/office/powerpoint/2010/main" val="26593582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457200" y="-27384"/>
            <a:ext cx="8686800" cy="141763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3" name="Content Placeholder 2"/>
          <p:cNvSpPr>
            <a:spLocks noGrp="1"/>
          </p:cNvSpPr>
          <p:nvPr>
            <p:ph idx="1"/>
          </p:nvPr>
        </p:nvSpPr>
        <p:spPr>
          <a:xfrm>
            <a:off x="457200" y="1783357"/>
            <a:ext cx="8229600" cy="4525963"/>
          </a:xfrm>
        </p:spPr>
        <p:txBody>
          <a:bodyPr>
            <a:normAutofit lnSpcReduction="10000"/>
          </a:bodyPr>
          <a:lstStyle/>
          <a:p>
            <a:pPr marL="0" indent="0" algn="ctr">
              <a:buNone/>
            </a:pPr>
            <a:r>
              <a:rPr lang="en-GB" sz="2800" b="1" dirty="0" smtClean="0"/>
              <a:t>We </a:t>
            </a:r>
            <a:r>
              <a:rPr lang="en-GB" sz="2800" b="1" dirty="0"/>
              <a:t>pray for people whose lives are too busy, </a:t>
            </a:r>
            <a:endParaRPr lang="en-GB" sz="2800" b="1" dirty="0" smtClean="0"/>
          </a:p>
          <a:p>
            <a:pPr marL="0" indent="0" algn="ctr">
              <a:buNone/>
            </a:pPr>
            <a:r>
              <a:rPr lang="en-GB" sz="2800" b="1" dirty="0" smtClean="0"/>
              <a:t>who </a:t>
            </a:r>
            <a:r>
              <a:rPr lang="en-GB" sz="2800" b="1" dirty="0"/>
              <a:t>can’t find time to just be still </a:t>
            </a:r>
            <a:endParaRPr lang="en-GB" sz="2800" b="1" dirty="0" smtClean="0"/>
          </a:p>
          <a:p>
            <a:pPr marL="0" indent="0" algn="ctr">
              <a:buNone/>
            </a:pPr>
            <a:r>
              <a:rPr lang="en-GB" sz="2800" b="1" dirty="0" smtClean="0"/>
              <a:t>and </a:t>
            </a:r>
            <a:r>
              <a:rPr lang="en-GB" sz="2800" b="1" dirty="0"/>
              <a:t>know the gentle presence of God at their side. </a:t>
            </a:r>
            <a:endParaRPr lang="en-GB" sz="2800" b="1" dirty="0" smtClean="0"/>
          </a:p>
          <a:p>
            <a:pPr marL="0" indent="0" algn="ctr">
              <a:buNone/>
            </a:pPr>
            <a:endParaRPr lang="en-GB" sz="2800" b="1" dirty="0"/>
          </a:p>
          <a:p>
            <a:pPr marL="0" indent="0" algn="ctr">
              <a:buNone/>
            </a:pPr>
            <a:r>
              <a:rPr lang="en-GB" sz="2800" b="1" dirty="0"/>
              <a:t>We pray that our parish will always be a place where people are drawn into prayer and real listening to the Word that God longs for us to hear. </a:t>
            </a:r>
            <a:endParaRPr lang="en-GB" sz="2800" b="1" dirty="0" smtClean="0"/>
          </a:p>
          <a:p>
            <a:pPr marL="0" indent="0" algn="ctr">
              <a:buNone/>
            </a:pPr>
            <a:endParaRPr lang="en-GB" sz="2800" b="1" dirty="0"/>
          </a:p>
          <a:p>
            <a:pPr marL="0" indent="0" algn="ctr">
              <a:buNone/>
            </a:pPr>
            <a:r>
              <a:rPr lang="en-GB" sz="2800" b="1" dirty="0"/>
              <a:t>We ask God that we may never be unchanged or unmoved when we listen to His Word.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 y="-27384"/>
            <a:ext cx="2489165"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2" y="2"/>
            <a:ext cx="1841688" cy="141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2319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2444750" y="0"/>
            <a:ext cx="6699250" cy="1417638"/>
          </a:xfrm>
          <a:prstGeom prst="rect">
            <a:avLst/>
          </a:prstGeom>
          <a:solidFill>
            <a:srgbClr val="920075"/>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107763" dir="13500000" algn="ctr" rotWithShape="0">
                    <a:srgbClr val="FFFF00">
                      <a:alpha val="50000"/>
                    </a:srgbClr>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3" name="Content Placeholder 2"/>
          <p:cNvSpPr>
            <a:spLocks noGrp="1"/>
          </p:cNvSpPr>
          <p:nvPr>
            <p:ph idx="1"/>
          </p:nvPr>
        </p:nvSpPr>
        <p:spPr>
          <a:xfrm>
            <a:off x="323528" y="1556792"/>
            <a:ext cx="8229600" cy="4853136"/>
          </a:xfrm>
        </p:spPr>
        <p:txBody>
          <a:bodyPr>
            <a:normAutofit lnSpcReduction="10000"/>
          </a:bodyPr>
          <a:lstStyle/>
          <a:p>
            <a:pPr marL="0" indent="0" algn="ctr">
              <a:buNone/>
            </a:pPr>
            <a:r>
              <a:rPr lang="en-GB" b="1" dirty="0" smtClean="0"/>
              <a:t>Loving </a:t>
            </a:r>
            <a:r>
              <a:rPr lang="en-GB" b="1" dirty="0"/>
              <a:t>Lord Jesus, </a:t>
            </a:r>
          </a:p>
          <a:p>
            <a:pPr marL="0" indent="0" algn="ctr">
              <a:buNone/>
            </a:pPr>
            <a:r>
              <a:rPr lang="en-GB" b="1" dirty="0"/>
              <a:t>you call us to follow you into Life. </a:t>
            </a:r>
          </a:p>
          <a:p>
            <a:pPr marL="0" indent="0" algn="ctr">
              <a:buNone/>
            </a:pPr>
            <a:r>
              <a:rPr lang="en-GB" b="1" dirty="0"/>
              <a:t>As we listen to your Word </a:t>
            </a:r>
          </a:p>
          <a:p>
            <a:pPr marL="0" indent="0" algn="ctr">
              <a:buNone/>
            </a:pPr>
            <a:r>
              <a:rPr lang="en-GB" b="1" dirty="0"/>
              <a:t>may your life grow within us, </a:t>
            </a:r>
          </a:p>
          <a:p>
            <a:pPr marL="0" indent="0" algn="ctr">
              <a:buNone/>
            </a:pPr>
            <a:r>
              <a:rPr lang="en-GB" b="1" dirty="0"/>
              <a:t>bringing us peace and deep joy. </a:t>
            </a:r>
          </a:p>
          <a:p>
            <a:pPr marL="0" indent="0" algn="ctr">
              <a:buNone/>
            </a:pPr>
            <a:r>
              <a:rPr lang="en-GB" b="1" dirty="0"/>
              <a:t>May what we discover in you </a:t>
            </a:r>
          </a:p>
          <a:p>
            <a:pPr marL="0" indent="0" algn="ctr">
              <a:buNone/>
            </a:pPr>
            <a:r>
              <a:rPr lang="en-GB" b="1" dirty="0"/>
              <a:t>stir us to reach out </a:t>
            </a:r>
            <a:endParaRPr lang="en-GB" b="1" dirty="0" smtClean="0"/>
          </a:p>
          <a:p>
            <a:pPr marL="0" indent="0" algn="ctr">
              <a:buNone/>
            </a:pPr>
            <a:r>
              <a:rPr lang="en-GB" b="1" dirty="0" smtClean="0"/>
              <a:t>in </a:t>
            </a:r>
            <a:r>
              <a:rPr lang="en-GB" b="1" dirty="0"/>
              <a:t>love and service to others. </a:t>
            </a:r>
          </a:p>
          <a:p>
            <a:pPr marL="0" indent="0" algn="ctr">
              <a:buNone/>
            </a:pPr>
            <a:r>
              <a:rPr lang="en-GB" b="1" dirty="0"/>
              <a:t>Amen.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44750"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927"/>
            <a:ext cx="1800200" cy="139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36982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2071389"/>
            <a:ext cx="8229600" cy="4525963"/>
          </a:xfrm>
        </p:spPr>
        <p:txBody>
          <a:bodyPr>
            <a:normAutofit/>
          </a:bodyPr>
          <a:lstStyle/>
          <a:p>
            <a:pPr marL="0" indent="0" algn="ctr">
              <a:buNone/>
            </a:pPr>
            <a:r>
              <a:rPr lang="en-GB" dirty="0" smtClean="0"/>
              <a:t>Session </a:t>
            </a:r>
            <a:r>
              <a:rPr lang="en-GB" dirty="0"/>
              <a:t>prepared by the Vicariate for Evangelisation, Archdiocese of Liverpool. </a:t>
            </a:r>
            <a:endParaRPr lang="en-GB" dirty="0" smtClean="0"/>
          </a:p>
          <a:p>
            <a:pPr algn="ctr"/>
            <a:endParaRPr lang="en-GB" dirty="0"/>
          </a:p>
          <a:p>
            <a:pPr marL="0" indent="0" algn="ctr">
              <a:buNone/>
            </a:pPr>
            <a:r>
              <a:rPr lang="en-GB" b="1" dirty="0" smtClean="0"/>
              <a:t>www.catholicnews.org.uk/proclaim15 </a:t>
            </a:r>
          </a:p>
          <a:p>
            <a:pPr marL="0" indent="0" algn="ctr">
              <a:buNone/>
            </a:pPr>
            <a:endParaRPr lang="en-GB" b="1" dirty="0" smtClean="0"/>
          </a:p>
          <a:p>
            <a:pPr marL="0" indent="0" algn="ctr">
              <a:buNone/>
            </a:pPr>
            <a:r>
              <a:rPr lang="en-GB" sz="2800" b="1" dirty="0" smtClean="0"/>
              <a:t>Artwork</a:t>
            </a:r>
            <a:r>
              <a:rPr lang="en-GB" sz="2800" b="1" dirty="0"/>
              <a:t>: </a:t>
            </a:r>
            <a:r>
              <a:rPr lang="en-GB" sz="2800" dirty="0"/>
              <a:t>Mille images </a:t>
            </a:r>
            <a:r>
              <a:rPr lang="en-GB" sz="2800" dirty="0" err="1"/>
              <a:t>d’Eglise</a:t>
            </a:r>
            <a:r>
              <a:rPr lang="en-GB" sz="2800" dirty="0"/>
              <a:t> by Jean-Francois </a:t>
            </a:r>
            <a:r>
              <a:rPr lang="en-GB" sz="2800" dirty="0" err="1"/>
              <a:t>Kieffer</a:t>
            </a:r>
            <a:r>
              <a:rPr lang="en-GB" sz="2800" dirty="0"/>
              <a:t> </a:t>
            </a:r>
            <a:endParaRPr lang="en-GB" sz="2800" dirty="0" smtClean="0"/>
          </a:p>
          <a:p>
            <a:pPr marL="0" indent="0" algn="ctr">
              <a:buNone/>
            </a:pPr>
            <a:r>
              <a:rPr lang="en-GB" sz="2800" dirty="0" smtClean="0"/>
              <a:t>Pope </a:t>
            </a:r>
            <a:r>
              <a:rPr lang="en-GB" sz="2800" dirty="0"/>
              <a:t>photo.: © Mazur/catholicnews.org.uk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2444750" cy="1484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035" y="-1687"/>
            <a:ext cx="7041966" cy="1486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19872" y="188640"/>
            <a:ext cx="4752528" cy="646331"/>
          </a:xfrm>
          <a:prstGeom prst="rect">
            <a:avLst/>
          </a:prstGeom>
          <a:noFill/>
        </p:spPr>
        <p:txBody>
          <a:bodyPr wrap="square" rtlCol="0">
            <a:spAutoFit/>
          </a:bodyPr>
          <a:lstStyle/>
          <a:p>
            <a:r>
              <a:rPr lang="en-GB" sz="3600" dirty="0" smtClean="0">
                <a:solidFill>
                  <a:srgbClr val="FFFFFF"/>
                </a:solidFill>
              </a:rPr>
              <a:t>Acknowledgements</a:t>
            </a:r>
            <a:endParaRPr lang="en-GB" sz="3600" dirty="0">
              <a:solidFill>
                <a:srgbClr val="FFFFFF"/>
              </a:solidFill>
            </a:endParaRPr>
          </a:p>
        </p:txBody>
      </p:sp>
    </p:spTree>
    <p:extLst>
      <p:ext uri="{BB962C8B-B14F-4D97-AF65-F5344CB8AC3E}">
        <p14:creationId xmlns:p14="http://schemas.microsoft.com/office/powerpoint/2010/main" val="28756840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1153</TotalTime>
  <Words>584</Words>
  <Application>Microsoft Macintosh PowerPoint</Application>
  <PresentationFormat>On-screen Show (4:3)</PresentationFormat>
  <Paragraphs>88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Learning to be a missionary disciple   - sitting at the  feet of Jesus. </vt:lpstr>
      <vt:lpstr>PowerPoint Presentation</vt:lpstr>
      <vt:lpstr>“I started to see that Jesus wanted to be part of my life and my future.” </vt:lpstr>
      <vt:lpstr> </vt:lpstr>
      <vt:lpstr>Learning to be  a missionary disciple   </vt:lpstr>
      <vt:lpstr> Questions to ponder  What can you learn from Janet’s story and from the scripture reflection?   When do you take time to listen to Jesus and how has listening to Jesus changed you?   Jesus says that His Kingdom is like a hidden treasure.  What are you most grateful for today?   Who in need and in distress might you resolve to pray for and how might you practically live out your discipleship of Jesus?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Clare Ward</cp:lastModifiedBy>
  <cp:revision>12</cp:revision>
  <dcterms:created xsi:type="dcterms:W3CDTF">2015-02-02T14:29:28Z</dcterms:created>
  <dcterms:modified xsi:type="dcterms:W3CDTF">2015-02-19T00:27:45Z</dcterms:modified>
</cp:coreProperties>
</file>