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69" r:id="rId6"/>
    <p:sldId id="259" r:id="rId7"/>
    <p:sldId id="268" r:id="rId8"/>
    <p:sldId id="260" r:id="rId9"/>
    <p:sldId id="261" r:id="rId10"/>
    <p:sldId id="262" r:id="rId11"/>
    <p:sldId id="263" r:id="rId12"/>
    <p:sldId id="264" r:id="rId13"/>
    <p:sldId id="265" r:id="rId14"/>
    <p:sldId id="266" r:id="rId15"/>
    <p:sldId id="267"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264"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84637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87011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4159989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92BD18A-58E8-4F53-84EA-AFA1F6F39B6A}" type="datetimeFigureOut">
              <a:rPr lang="en-GB" smtClean="0"/>
              <a:t>19/02/2015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78233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92BD18A-58E8-4F53-84EA-AFA1F6F39B6A}" type="datetimeFigureOut">
              <a:rPr lang="en-GB" smtClean="0"/>
              <a:t>19/02/2015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473863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92BD18A-58E8-4F53-84EA-AFA1F6F39B6A}" type="datetimeFigureOut">
              <a:rPr lang="en-GB" smtClean="0"/>
              <a:t>19/02/2015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2305874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BD18A-58E8-4F53-84EA-AFA1F6F39B6A}" type="datetimeFigureOut">
              <a:rPr lang="en-GB" smtClean="0"/>
              <a:t>19/02/2015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3476397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2BD18A-58E8-4F53-84EA-AFA1F6F39B6A}" type="datetimeFigureOut">
              <a:rPr lang="en-GB" smtClean="0"/>
              <a:t>19/02/2015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3174351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2BD18A-58E8-4F53-84EA-AFA1F6F39B6A}" type="datetimeFigureOut">
              <a:rPr lang="en-GB" smtClean="0"/>
              <a:t>19/02/2015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2568909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1347491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2077703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B7F08884-07B6-8741-8914-D4BED28FAC86}" type="datetimeFigureOut">
              <a:rPr lang="en-US" smtClean="0"/>
              <a:t>19/02/2015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376262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7F08884-07B6-8741-8914-D4BED28FAC86}" type="datetimeFigureOut">
              <a:rPr lang="en-US" smtClean="0"/>
              <a:t>19/02/2015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1360378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B7F08884-07B6-8741-8914-D4BED28FAC86}" type="datetimeFigureOut">
              <a:rPr lang="en-US" smtClean="0"/>
              <a:t>19/02/2015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4156207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B7F08884-07B6-8741-8914-D4BED28FAC86}" type="datetimeFigureOut">
              <a:rPr lang="en-US" smtClean="0"/>
              <a:t>19/02/2015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1489786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B7F08884-07B6-8741-8914-D4BED28FAC86}" type="datetimeFigureOut">
              <a:rPr lang="en-US" smtClean="0"/>
              <a:t>19/02/2015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293794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7F08884-07B6-8741-8914-D4BED28FAC86}" type="datetimeFigureOut">
              <a:rPr lang="en-US" smtClean="0"/>
              <a:t>19/02/2015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2655244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F08884-07B6-8741-8914-D4BED28FAC86}" type="datetimeFigureOut">
              <a:rPr lang="en-US" smtClean="0"/>
              <a:t>19/02/2015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209121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7F08884-07B6-8741-8914-D4BED28FAC86}" type="datetimeFigureOut">
              <a:rPr lang="en-US" smtClean="0"/>
              <a:t>19/02/2015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846053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7F08884-07B6-8741-8914-D4BED28FAC86}" type="datetimeFigureOut">
              <a:rPr lang="en-US" smtClean="0"/>
              <a:t>19/02/2015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3422284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7F08884-07B6-8741-8914-D4BED28FAC86}" type="datetimeFigureOut">
              <a:rPr lang="en-US" smtClean="0"/>
              <a:t>19/02/2015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3420135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7F08884-07B6-8741-8914-D4BED28FAC86}" type="datetimeFigureOut">
              <a:rPr lang="en-US" smtClean="0"/>
              <a:t>19/02/2015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E0AD2E-7290-2F44-97DF-8874BAD08E92}" type="slidenum">
              <a:rPr lang="en-US" smtClean="0"/>
              <a:t>‹#›</a:t>
            </a:fld>
            <a:endParaRPr lang="en-US"/>
          </a:p>
        </p:txBody>
      </p:sp>
    </p:spTree>
    <p:extLst>
      <p:ext uri="{BB962C8B-B14F-4D97-AF65-F5344CB8AC3E}">
        <p14:creationId xmlns:p14="http://schemas.microsoft.com/office/powerpoint/2010/main" val="13269637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chemeClr val="bg1"/>
          </a:solidFill>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a:solidFill>
            <a:schemeClr val="bg1"/>
          </a:solidFill>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BD18A-58E8-4F53-84EA-AFA1F6F39B6A}" type="datetimeFigureOut">
              <a:rPr lang="en-GB" smtClean="0"/>
              <a:t>19/02/2015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C7FE1-FB8E-429B-B002-CB5B18560E25}" type="slidenum">
              <a:rPr lang="en-GB" smtClean="0"/>
              <a:t>‹#›</a:t>
            </a:fld>
            <a:endParaRPr lang="en-GB"/>
          </a:p>
        </p:txBody>
      </p:sp>
    </p:spTree>
    <p:extLst>
      <p:ext uri="{BB962C8B-B14F-4D97-AF65-F5344CB8AC3E}">
        <p14:creationId xmlns:p14="http://schemas.microsoft.com/office/powerpoint/2010/main" val="299438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08884-07B6-8741-8914-D4BED28FAC86}" type="datetimeFigureOut">
              <a:rPr lang="en-US" smtClean="0"/>
              <a:t>19/02/2015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E0AD2E-7290-2F44-97DF-8874BAD08E92}" type="slidenum">
              <a:rPr lang="en-US" smtClean="0"/>
              <a:t>‹#›</a:t>
            </a:fld>
            <a:endParaRPr lang="en-US"/>
          </a:p>
        </p:txBody>
      </p:sp>
    </p:spTree>
    <p:extLst>
      <p:ext uri="{BB962C8B-B14F-4D97-AF65-F5344CB8AC3E}">
        <p14:creationId xmlns:p14="http://schemas.microsoft.com/office/powerpoint/2010/main" val="1200534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3.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818855"/>
          </a:xfrm>
        </p:spPr>
        <p:txBody>
          <a:bodyPr/>
          <a:lstStyle/>
          <a:p>
            <a:r>
              <a:rPr lang="en-GB" sz="3600" b="0" i="0" u="none" strike="noStrike" baseline="0" dirty="0" smtClean="0">
                <a:solidFill>
                  <a:srgbClr val="000000"/>
                </a:solidFill>
                <a:latin typeface="Segoe Print"/>
              </a:rPr>
              <a:t> </a:t>
            </a:r>
            <a:r>
              <a:rPr lang="en-GB" b="1" i="0" u="none" strike="noStrike" baseline="0" dirty="0" smtClean="0">
                <a:solidFill>
                  <a:srgbClr val="000000"/>
                </a:solidFill>
                <a:latin typeface="Segoe Print"/>
              </a:rPr>
              <a:t>Meeting Jesus – </a:t>
            </a:r>
            <a:r>
              <a:rPr lang="en-GB" b="0" i="0" u="none" strike="noStrike" baseline="0" dirty="0" smtClean="0">
                <a:solidFill>
                  <a:srgbClr val="000000"/>
                </a:solidFill>
                <a:latin typeface="Segoe Print"/>
              </a:rPr>
              <a:t/>
            </a:r>
            <a:br>
              <a:rPr lang="en-GB" b="0" i="0" u="none" strike="noStrike" baseline="0" dirty="0" smtClean="0">
                <a:solidFill>
                  <a:srgbClr val="000000"/>
                </a:solidFill>
                <a:latin typeface="Segoe Print"/>
              </a:rPr>
            </a:br>
            <a:r>
              <a:rPr lang="en-GB" b="1" i="0" u="none" strike="noStrike" baseline="0" dirty="0" smtClean="0">
                <a:solidFill>
                  <a:srgbClr val="000000"/>
                </a:solidFill>
                <a:latin typeface="Segoe Print"/>
              </a:rPr>
              <a:t>the only one </a:t>
            </a:r>
            <a:br>
              <a:rPr lang="en-GB" b="1" i="0" u="none" strike="noStrike" baseline="0" dirty="0" smtClean="0">
                <a:solidFill>
                  <a:srgbClr val="000000"/>
                </a:solidFill>
                <a:latin typeface="Segoe Print"/>
              </a:rPr>
            </a:br>
            <a:r>
              <a:rPr lang="en-GB" b="1" i="0" u="none" strike="noStrike" baseline="0" dirty="0" smtClean="0">
                <a:solidFill>
                  <a:srgbClr val="000000"/>
                </a:solidFill>
                <a:latin typeface="Segoe Print"/>
              </a:rPr>
              <a:t>who can save me. </a:t>
            </a:r>
            <a:endParaRPr lang="en-GB" dirty="0"/>
          </a:p>
        </p:txBody>
      </p:sp>
      <p:sp>
        <p:nvSpPr>
          <p:cNvPr id="5" name="Rectangle 4"/>
          <p:cNvSpPr>
            <a:spLocks noChangeArrowheads="1"/>
          </p:cNvSpPr>
          <p:nvPr/>
        </p:nvSpPr>
        <p:spPr bwMode="auto">
          <a:xfrm>
            <a:off x="2699792" y="-1"/>
            <a:ext cx="6516216" cy="1628801"/>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4400" dirty="0" smtClean="0">
                <a:solidFill>
                  <a:schemeClr val="bg1"/>
                </a:solidFill>
                <a:latin typeface="Segoe Print" panose="02000600000000000000" pitchFamily="2" charset="0"/>
              </a:rPr>
              <a:t>Session</a:t>
            </a:r>
          </a:p>
          <a:p>
            <a:pPr algn="ctr"/>
            <a:r>
              <a:rPr lang="en-GB" sz="4400" dirty="0">
                <a:solidFill>
                  <a:schemeClr val="bg1"/>
                </a:solidFill>
                <a:latin typeface="Segoe Print" panose="02000600000000000000" pitchFamily="2" charset="0"/>
              </a:rPr>
              <a:t>O</a:t>
            </a:r>
            <a:r>
              <a:rPr lang="en-GB" sz="4400" dirty="0" smtClean="0">
                <a:solidFill>
                  <a:schemeClr val="bg1"/>
                </a:solidFill>
                <a:latin typeface="Segoe Print" panose="02000600000000000000" pitchFamily="2" charset="0"/>
              </a:rPr>
              <a:t>ne</a:t>
            </a:r>
            <a:endParaRPr lang="en-GB" sz="4400" dirty="0">
              <a:solidFill>
                <a:schemeClr val="bg1"/>
              </a:solidFill>
              <a:latin typeface="Segoe Print" panose="02000600000000000000" pitchFamily="2" charset="0"/>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3" y="0"/>
            <a:ext cx="2786339" cy="16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9089980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907705" y="-1"/>
            <a:ext cx="7236296" cy="1115180"/>
          </a:xfrm>
          <a:prstGeom prst="rect">
            <a:avLst/>
          </a:prstGeom>
          <a:solidFill>
            <a:srgbClr val="920075"/>
          </a:solidFill>
          <a:ln w="9525" algn="in">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i="0" u="none" strike="noStrike" baseline="0" dirty="0" smtClean="0">
                <a:solidFill>
                  <a:srgbClr val="FFFFFF"/>
                </a:solidFill>
                <a:latin typeface="Segoe Print"/>
              </a:rPr>
              <a:t>Meeting Jesus </a:t>
            </a:r>
            <a:endParaRPr lang="en-GB" sz="3600" dirty="0">
              <a:solidFill>
                <a:srgbClr val="FFFFFF"/>
              </a:solidFill>
            </a:endParaRP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1907704" cy="1115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9592" y="2420888"/>
            <a:ext cx="401122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004048" y="2420888"/>
            <a:ext cx="3744416" cy="2308324"/>
          </a:xfrm>
          <a:prstGeom prst="rect">
            <a:avLst/>
          </a:prstGeom>
          <a:noFill/>
        </p:spPr>
        <p:txBody>
          <a:bodyPr wrap="square" rtlCol="0">
            <a:spAutoFit/>
          </a:bodyPr>
          <a:lstStyle/>
          <a:p>
            <a:endParaRPr lang="en-GB" dirty="0"/>
          </a:p>
          <a:p>
            <a:r>
              <a:rPr lang="en-GB" dirty="0"/>
              <a:t> </a:t>
            </a:r>
          </a:p>
          <a:p>
            <a:pPr algn="ctr"/>
            <a:r>
              <a:rPr lang="en-GB" sz="5400" b="1" dirty="0"/>
              <a:t>Danny’s Story </a:t>
            </a:r>
            <a:endParaRPr lang="en-GB" sz="5400" dirty="0"/>
          </a:p>
        </p:txBody>
      </p:sp>
    </p:spTree>
    <p:extLst>
      <p:ext uri="{BB962C8B-B14F-4D97-AF65-F5344CB8AC3E}">
        <p14:creationId xmlns:p14="http://schemas.microsoft.com/office/powerpoint/2010/main" val="12489635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032" y="908720"/>
            <a:ext cx="3837112" cy="5112568"/>
          </a:xfrm>
        </p:spPr>
        <p:txBody>
          <a:bodyPr>
            <a:normAutofit fontScale="90000"/>
          </a:bodyPr>
          <a:lstStyle/>
          <a:p>
            <a:r>
              <a:rPr lang="en-GB" dirty="0"/>
              <a:t/>
            </a:r>
            <a:br>
              <a:rPr lang="en-GB" dirty="0"/>
            </a:br>
            <a:r>
              <a:rPr lang="en-GB" dirty="0"/>
              <a:t/>
            </a:r>
            <a:br>
              <a:rPr lang="en-GB" dirty="0"/>
            </a:br>
            <a:r>
              <a:rPr lang="en-GB" dirty="0" smtClean="0"/>
              <a:t>“</a:t>
            </a:r>
            <a:r>
              <a:rPr lang="en-GB" sz="3600" dirty="0" smtClean="0"/>
              <a:t>Something </a:t>
            </a:r>
            <a:r>
              <a:rPr lang="en-GB" sz="3600" dirty="0"/>
              <a:t>Father said about how blessed we are really hit home. </a:t>
            </a:r>
            <a:r>
              <a:rPr lang="en-GB" sz="3600" dirty="0" smtClean="0"/>
              <a:t/>
            </a:r>
            <a:br>
              <a:rPr lang="en-GB" sz="3600" dirty="0" smtClean="0"/>
            </a:br>
            <a:r>
              <a:rPr lang="en-GB" sz="3600" dirty="0" smtClean="0"/>
              <a:t>He </a:t>
            </a:r>
            <a:r>
              <a:rPr lang="en-GB" sz="3600" dirty="0"/>
              <a:t>told us to look at the cross and to know how much God loves each one of us</a:t>
            </a:r>
            <a:r>
              <a:rPr lang="en-GB" sz="3600" dirty="0" smtClean="0"/>
              <a:t>.” </a:t>
            </a:r>
            <a:endParaRPr lang="en-GB" sz="3600"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2401416"/>
            <a:ext cx="401122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a:spLocks noChangeArrowheads="1"/>
          </p:cNvSpPr>
          <p:nvPr/>
        </p:nvSpPr>
        <p:spPr bwMode="auto">
          <a:xfrm>
            <a:off x="2051720" y="-1"/>
            <a:ext cx="7092280" cy="1196754"/>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lvl="0" algn="ctr"/>
            <a:r>
              <a:rPr lang="en-GB" sz="3600" b="1" dirty="0">
                <a:solidFill>
                  <a:srgbClr val="FFFFFF"/>
                </a:solidFill>
                <a:latin typeface="Segoe Print"/>
              </a:rPr>
              <a:t>Meeting Jesus </a:t>
            </a:r>
            <a:endParaRPr lang="en-GB" sz="3600" dirty="0">
              <a:solidFill>
                <a:srgbClr val="FFFFFF"/>
              </a:solidFill>
            </a:endParaRP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
            <a:ext cx="2051720" cy="1199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37956516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7772400" cy="4464496"/>
          </a:xfrm>
        </p:spPr>
        <p:txBody>
          <a:bodyPr/>
          <a:lstStyle/>
          <a:p>
            <a:r>
              <a:rPr lang="en-GB" sz="3600" b="0" i="0" u="none" strike="noStrike" baseline="0" dirty="0" smtClean="0">
                <a:solidFill>
                  <a:srgbClr val="000000"/>
                </a:solidFill>
                <a:latin typeface="Segoe Print"/>
              </a:rPr>
              <a:t> </a:t>
            </a:r>
            <a:endParaRPr lang="en-GB" dirty="0"/>
          </a:p>
        </p:txBody>
      </p:sp>
      <p:sp>
        <p:nvSpPr>
          <p:cNvPr id="5" name="Rectangle 4"/>
          <p:cNvSpPr>
            <a:spLocks noChangeArrowheads="1"/>
          </p:cNvSpPr>
          <p:nvPr/>
        </p:nvSpPr>
        <p:spPr bwMode="auto">
          <a:xfrm>
            <a:off x="2051721" y="-1"/>
            <a:ext cx="7092280" cy="1199366"/>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lvl="0" algn="ctr"/>
            <a:r>
              <a:rPr lang="en-GB" sz="3600" b="1" dirty="0">
                <a:solidFill>
                  <a:srgbClr val="FFFFFF"/>
                </a:solidFill>
                <a:latin typeface="Segoe Print"/>
              </a:rPr>
              <a:t>Meeting Jesus </a:t>
            </a:r>
            <a:endParaRPr lang="en-GB" sz="3600" dirty="0">
              <a:solidFill>
                <a:srgbClr val="FFFFFF"/>
              </a:solidFill>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
            <a:ext cx="2051720" cy="1199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Rectangle 2"/>
          <p:cNvSpPr/>
          <p:nvPr/>
        </p:nvSpPr>
        <p:spPr>
          <a:xfrm>
            <a:off x="539552" y="1772816"/>
            <a:ext cx="3600400" cy="4339650"/>
          </a:xfrm>
          <a:prstGeom prst="rect">
            <a:avLst/>
          </a:prstGeom>
        </p:spPr>
        <p:txBody>
          <a:bodyPr wrap="square">
            <a:spAutoFit/>
          </a:bodyPr>
          <a:lstStyle/>
          <a:p>
            <a:endParaRPr lang="en-GB" dirty="0"/>
          </a:p>
          <a:p>
            <a:pPr algn="ctr"/>
            <a:r>
              <a:rPr lang="en-GB" sz="4000" b="1" dirty="0">
                <a:latin typeface="Segoe Print" panose="02000600000000000000" pitchFamily="2" charset="0"/>
              </a:rPr>
              <a:t>Scripture: </a:t>
            </a:r>
            <a:endParaRPr lang="en-GB" sz="4000" b="1" dirty="0" smtClean="0">
              <a:latin typeface="Segoe Print" panose="02000600000000000000" pitchFamily="2" charset="0"/>
            </a:endParaRPr>
          </a:p>
          <a:p>
            <a:pPr algn="ctr"/>
            <a:r>
              <a:rPr lang="en-GB" sz="2400" b="1" dirty="0" smtClean="0">
                <a:latin typeface="Segoe Print" panose="02000600000000000000" pitchFamily="2" charset="0"/>
              </a:rPr>
              <a:t>Mark </a:t>
            </a:r>
          </a:p>
          <a:p>
            <a:pPr algn="ctr"/>
            <a:r>
              <a:rPr lang="en-GB" sz="2400" b="1" dirty="0" smtClean="0">
                <a:latin typeface="Segoe Print" panose="02000600000000000000" pitchFamily="2" charset="0"/>
              </a:rPr>
              <a:t>2:1-12 </a:t>
            </a:r>
            <a:endParaRPr lang="en-GB" sz="2400" dirty="0">
              <a:latin typeface="Segoe Print" panose="02000600000000000000" pitchFamily="2" charset="0"/>
            </a:endParaRPr>
          </a:p>
          <a:p>
            <a:endParaRPr lang="en-GB" dirty="0">
              <a:latin typeface="Segoe Print" panose="02000600000000000000" pitchFamily="2" charset="0"/>
            </a:endParaRPr>
          </a:p>
          <a:p>
            <a:pPr algn="ctr"/>
            <a:r>
              <a:rPr lang="en-GB" sz="2400" b="1" dirty="0">
                <a:latin typeface="Segoe Print" panose="02000600000000000000" pitchFamily="2" charset="0"/>
              </a:rPr>
              <a:t>When Jesus </a:t>
            </a:r>
            <a:endParaRPr lang="en-GB" sz="2400" b="1" dirty="0" smtClean="0">
              <a:latin typeface="Segoe Print" panose="02000600000000000000" pitchFamily="2" charset="0"/>
            </a:endParaRPr>
          </a:p>
          <a:p>
            <a:pPr algn="ctr"/>
            <a:r>
              <a:rPr lang="en-GB" sz="2400" b="1" dirty="0" smtClean="0">
                <a:latin typeface="Segoe Print" panose="02000600000000000000" pitchFamily="2" charset="0"/>
              </a:rPr>
              <a:t>saw </a:t>
            </a:r>
            <a:r>
              <a:rPr lang="en-GB" sz="2400" b="1" dirty="0">
                <a:latin typeface="Segoe Print" panose="02000600000000000000" pitchFamily="2" charset="0"/>
              </a:rPr>
              <a:t>their faith, </a:t>
            </a:r>
            <a:endParaRPr lang="en-GB" sz="2400" b="1" dirty="0" smtClean="0">
              <a:latin typeface="Segoe Print" panose="02000600000000000000" pitchFamily="2" charset="0"/>
            </a:endParaRPr>
          </a:p>
          <a:p>
            <a:pPr algn="ctr"/>
            <a:r>
              <a:rPr lang="en-GB" sz="2400" b="1" dirty="0" smtClean="0">
                <a:latin typeface="Segoe Print" panose="02000600000000000000" pitchFamily="2" charset="0"/>
              </a:rPr>
              <a:t>he </a:t>
            </a:r>
            <a:r>
              <a:rPr lang="en-GB" sz="2400" b="1" dirty="0">
                <a:latin typeface="Segoe Print" panose="02000600000000000000" pitchFamily="2" charset="0"/>
              </a:rPr>
              <a:t>said </a:t>
            </a:r>
            <a:endParaRPr lang="en-GB" sz="2400" b="1" dirty="0" smtClean="0">
              <a:latin typeface="Segoe Print" panose="02000600000000000000" pitchFamily="2" charset="0"/>
            </a:endParaRPr>
          </a:p>
          <a:p>
            <a:pPr algn="ctr"/>
            <a:r>
              <a:rPr lang="en-GB" sz="2400" b="1" dirty="0" smtClean="0">
                <a:latin typeface="Segoe Print" panose="02000600000000000000" pitchFamily="2" charset="0"/>
              </a:rPr>
              <a:t>to </a:t>
            </a:r>
            <a:r>
              <a:rPr lang="en-GB" sz="2400" b="1" dirty="0">
                <a:latin typeface="Segoe Print" panose="02000600000000000000" pitchFamily="2" charset="0"/>
              </a:rPr>
              <a:t>the paralytic, </a:t>
            </a:r>
            <a:endParaRPr lang="en-GB" sz="2400" b="1" dirty="0" smtClean="0">
              <a:latin typeface="Segoe Print" panose="02000600000000000000" pitchFamily="2" charset="0"/>
            </a:endParaRPr>
          </a:p>
          <a:p>
            <a:pPr algn="ctr"/>
            <a:r>
              <a:rPr lang="en-GB" sz="2400" b="1" dirty="0" smtClean="0">
                <a:latin typeface="Segoe Print" panose="02000600000000000000" pitchFamily="2" charset="0"/>
              </a:rPr>
              <a:t>“</a:t>
            </a:r>
            <a:r>
              <a:rPr lang="en-GB" sz="2400" b="1" dirty="0">
                <a:latin typeface="Segoe Print" panose="02000600000000000000" pitchFamily="2" charset="0"/>
              </a:rPr>
              <a:t>Son, your sins are forgiven.”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337023"/>
            <a:ext cx="3295650" cy="33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37846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042792" cy="4525963"/>
          </a:xfrm>
        </p:spPr>
        <p:txBody>
          <a:bodyPr>
            <a:normAutofit lnSpcReduction="10000"/>
          </a:bodyPr>
          <a:lstStyle/>
          <a:p>
            <a:pPr algn="ctr"/>
            <a:endParaRPr lang="en-GB" dirty="0"/>
          </a:p>
          <a:p>
            <a:pPr marL="0" indent="0" algn="ctr">
              <a:buNone/>
            </a:pPr>
            <a:r>
              <a:rPr lang="en-GB" dirty="0" smtClean="0">
                <a:latin typeface="Segoe Print" panose="02000600000000000000" pitchFamily="2" charset="0"/>
              </a:rPr>
              <a:t>“This </a:t>
            </a:r>
            <a:r>
              <a:rPr lang="en-GB" dirty="0">
                <a:latin typeface="Segoe Print" panose="02000600000000000000" pitchFamily="2" charset="0"/>
              </a:rPr>
              <a:t>is </a:t>
            </a:r>
            <a:endParaRPr lang="en-GB" dirty="0" smtClean="0">
              <a:latin typeface="Segoe Print" panose="02000600000000000000" pitchFamily="2" charset="0"/>
            </a:endParaRPr>
          </a:p>
          <a:p>
            <a:pPr marL="0" indent="0" algn="ctr">
              <a:buNone/>
            </a:pPr>
            <a:r>
              <a:rPr lang="en-GB" dirty="0" smtClean="0">
                <a:latin typeface="Segoe Print" panose="02000600000000000000" pitchFamily="2" charset="0"/>
              </a:rPr>
              <a:t>the </a:t>
            </a:r>
            <a:r>
              <a:rPr lang="en-GB" dirty="0">
                <a:latin typeface="Segoe Print" panose="02000600000000000000" pitchFamily="2" charset="0"/>
              </a:rPr>
              <a:t>joy of the gospel </a:t>
            </a:r>
            <a:endParaRPr lang="en-GB" dirty="0" smtClean="0">
              <a:latin typeface="Segoe Print" panose="02000600000000000000" pitchFamily="2" charset="0"/>
            </a:endParaRPr>
          </a:p>
          <a:p>
            <a:pPr marL="0" indent="0" algn="ctr">
              <a:buNone/>
            </a:pPr>
            <a:r>
              <a:rPr lang="en-GB" dirty="0" smtClean="0">
                <a:latin typeface="Segoe Print" panose="02000600000000000000" pitchFamily="2" charset="0"/>
              </a:rPr>
              <a:t>– </a:t>
            </a:r>
            <a:r>
              <a:rPr lang="en-GB" dirty="0">
                <a:latin typeface="Segoe Print" panose="02000600000000000000" pitchFamily="2" charset="0"/>
              </a:rPr>
              <a:t>to discover the gentle </a:t>
            </a:r>
            <a:endParaRPr lang="en-GB" dirty="0" smtClean="0">
              <a:latin typeface="Segoe Print" panose="02000600000000000000" pitchFamily="2" charset="0"/>
            </a:endParaRPr>
          </a:p>
          <a:p>
            <a:pPr marL="0" indent="0" algn="ctr">
              <a:buNone/>
            </a:pPr>
            <a:r>
              <a:rPr lang="en-GB" dirty="0" smtClean="0">
                <a:latin typeface="Segoe Print" panose="02000600000000000000" pitchFamily="2" charset="0"/>
              </a:rPr>
              <a:t>and </a:t>
            </a:r>
            <a:r>
              <a:rPr lang="en-GB" dirty="0">
                <a:latin typeface="Segoe Print" panose="02000600000000000000" pitchFamily="2" charset="0"/>
              </a:rPr>
              <a:t>healing </a:t>
            </a:r>
            <a:endParaRPr lang="en-GB" dirty="0" smtClean="0">
              <a:latin typeface="Segoe Print" panose="02000600000000000000" pitchFamily="2" charset="0"/>
            </a:endParaRPr>
          </a:p>
          <a:p>
            <a:pPr marL="0" indent="0" algn="ctr">
              <a:buNone/>
            </a:pPr>
            <a:r>
              <a:rPr lang="en-GB" dirty="0" smtClean="0">
                <a:latin typeface="Segoe Print" panose="02000600000000000000" pitchFamily="2" charset="0"/>
              </a:rPr>
              <a:t>mercy </a:t>
            </a:r>
            <a:r>
              <a:rPr lang="en-GB" dirty="0">
                <a:latin typeface="Segoe Print" panose="02000600000000000000" pitchFamily="2" charset="0"/>
              </a:rPr>
              <a:t>of Jesus </a:t>
            </a:r>
            <a:endParaRPr lang="en-GB" dirty="0" smtClean="0">
              <a:latin typeface="Segoe Print" panose="02000600000000000000" pitchFamily="2" charset="0"/>
            </a:endParaRPr>
          </a:p>
          <a:p>
            <a:pPr marL="0" indent="0" algn="ctr">
              <a:buNone/>
            </a:pPr>
            <a:r>
              <a:rPr lang="en-GB" dirty="0" smtClean="0">
                <a:latin typeface="Segoe Print" panose="02000600000000000000" pitchFamily="2" charset="0"/>
              </a:rPr>
              <a:t>for </a:t>
            </a:r>
            <a:r>
              <a:rPr lang="en-GB" dirty="0">
                <a:latin typeface="Segoe Print" panose="02000600000000000000" pitchFamily="2" charset="0"/>
              </a:rPr>
              <a:t>me today</a:t>
            </a:r>
            <a:r>
              <a:rPr lang="en-GB" dirty="0" smtClean="0">
                <a:latin typeface="Segoe Print" panose="02000600000000000000" pitchFamily="2" charset="0"/>
              </a:rPr>
              <a:t>.” </a:t>
            </a:r>
            <a:endParaRPr lang="en-GB" dirty="0">
              <a:latin typeface="Segoe Print" panose="02000600000000000000" pitchFamily="2" charset="0"/>
            </a:endParaRPr>
          </a:p>
        </p:txBody>
      </p:sp>
      <p:sp>
        <p:nvSpPr>
          <p:cNvPr id="4" name="Title 3"/>
          <p:cNvSpPr>
            <a:spLocks noGrp="1" noChangeArrowheads="1"/>
          </p:cNvSpPr>
          <p:nvPr>
            <p:ph type="title"/>
          </p:nvPr>
        </p:nvSpPr>
        <p:spPr bwMode="auto">
          <a:xfrm>
            <a:off x="395536" y="0"/>
            <a:ext cx="8748464" cy="1052736"/>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normAutofit fontScale="90000"/>
          </a:bodyPr>
          <a:lstStyle/>
          <a:p>
            <a:pPr lvl="0">
              <a:spcBef>
                <a:spcPts val="0"/>
              </a:spcBef>
            </a:pPr>
            <a:r>
              <a:rPr lang="en-GB" sz="3600" b="1" dirty="0">
                <a:solidFill>
                  <a:srgbClr val="FFFFFF"/>
                </a:solidFill>
                <a:latin typeface="Segoe Print"/>
                <a:ea typeface="+mn-ea"/>
                <a:cs typeface="+mn-cs"/>
              </a:rPr>
              <a:t>Meeting Jesus </a:t>
            </a:r>
            <a:r>
              <a:rPr lang="en-GB" sz="3600" dirty="0">
                <a:solidFill>
                  <a:prstClr val="black"/>
                </a:solidFill>
                <a:ea typeface="+mn-ea"/>
                <a:cs typeface="+mn-cs"/>
              </a:rPr>
              <a:t/>
            </a:r>
            <a:br>
              <a:rPr lang="en-GB" sz="3600" dirty="0">
                <a:solidFill>
                  <a:prstClr val="black"/>
                </a:solidFill>
                <a:ea typeface="+mn-ea"/>
                <a:cs typeface="+mn-cs"/>
              </a:rPr>
            </a:br>
            <a:endParaRPr lang="en-GB" dirty="0"/>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1835696" cy="1073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401416"/>
            <a:ext cx="401122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7827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417730"/>
            <a:ext cx="8136904" cy="4531550"/>
          </a:xfrm>
        </p:spPr>
        <p:txBody>
          <a:bodyPr>
            <a:normAutofit fontScale="90000"/>
          </a:bodyPr>
          <a:lstStyle/>
          <a:p>
            <a:r>
              <a:rPr lang="en-GB" sz="3600" b="0" i="0" u="none" strike="noStrike" baseline="0" dirty="0" smtClean="0">
                <a:solidFill>
                  <a:srgbClr val="000000"/>
                </a:solidFill>
                <a:latin typeface="Segoe Print"/>
              </a:rPr>
              <a:t> </a:t>
            </a:r>
            <a:r>
              <a:rPr lang="en-GB" b="1" dirty="0" smtClean="0"/>
              <a:t>Questions </a:t>
            </a:r>
            <a:r>
              <a:rPr lang="en-GB" b="1" dirty="0"/>
              <a:t>to ponder </a:t>
            </a:r>
            <a:r>
              <a:rPr lang="en-GB" sz="2700" b="1" dirty="0" smtClean="0"/>
              <a:t/>
            </a:r>
            <a:br>
              <a:rPr lang="en-GB" sz="2700" b="1" dirty="0" smtClean="0"/>
            </a:br>
            <a:r>
              <a:rPr lang="en-GB" sz="2700" b="1" dirty="0" smtClean="0"/>
              <a:t>What </a:t>
            </a:r>
            <a:r>
              <a:rPr lang="en-GB" sz="2700" b="1" dirty="0"/>
              <a:t>can we learn from Danny’s story </a:t>
            </a:r>
            <a:r>
              <a:rPr lang="en-GB" sz="2700" b="1" dirty="0" smtClean="0"/>
              <a:t/>
            </a:r>
            <a:br>
              <a:rPr lang="en-GB" sz="2700" b="1" dirty="0" smtClean="0"/>
            </a:br>
            <a:r>
              <a:rPr lang="en-GB" sz="2700" b="1" dirty="0" smtClean="0"/>
              <a:t>and </a:t>
            </a:r>
            <a:r>
              <a:rPr lang="en-GB" sz="2700" b="1" dirty="0"/>
              <a:t>from the scripture reflection? </a:t>
            </a:r>
            <a:r>
              <a:rPr lang="en-GB" sz="2700" b="1" dirty="0" smtClean="0"/>
              <a:t/>
            </a:r>
            <a:br>
              <a:rPr lang="en-GB" sz="2700" b="1" dirty="0" smtClean="0"/>
            </a:br>
            <a:r>
              <a:rPr lang="en-GB" sz="2700" dirty="0"/>
              <a:t/>
            </a:r>
            <a:br>
              <a:rPr lang="en-GB" sz="2700" dirty="0"/>
            </a:br>
            <a:r>
              <a:rPr lang="en-GB" sz="2700" b="1" dirty="0"/>
              <a:t>What are the things in life you struggle with </a:t>
            </a:r>
            <a:r>
              <a:rPr lang="en-GB" sz="2700" dirty="0"/>
              <a:t/>
            </a:r>
            <a:br>
              <a:rPr lang="en-GB" sz="2700" dirty="0"/>
            </a:br>
            <a:r>
              <a:rPr lang="en-GB" sz="2700" b="1" dirty="0"/>
              <a:t>that might need the healing and forgiveness of Jesus today? </a:t>
            </a:r>
            <a:r>
              <a:rPr lang="en-GB" sz="2700" b="1" dirty="0" smtClean="0"/>
              <a:t/>
            </a:r>
            <a:br>
              <a:rPr lang="en-GB" sz="2700" b="1" dirty="0" smtClean="0"/>
            </a:br>
            <a:r>
              <a:rPr lang="en-GB" sz="2700" dirty="0"/>
              <a:t/>
            </a:r>
            <a:br>
              <a:rPr lang="en-GB" sz="2700" dirty="0"/>
            </a:br>
            <a:r>
              <a:rPr lang="en-GB" sz="2700" b="1" dirty="0"/>
              <a:t>How might you, in the coming week, help to bring people to a place </a:t>
            </a:r>
            <a:r>
              <a:rPr lang="en-GB" sz="2700" b="1" dirty="0" smtClean="0"/>
              <a:t>where </a:t>
            </a:r>
            <a:r>
              <a:rPr lang="en-GB" sz="2700" b="1" dirty="0"/>
              <a:t>they might meet Jesus for themselves? </a:t>
            </a:r>
            <a:endParaRPr lang="en-GB" sz="2700" dirty="0"/>
          </a:p>
        </p:txBody>
      </p:sp>
      <p:sp>
        <p:nvSpPr>
          <p:cNvPr id="5" name="Rectangle 4"/>
          <p:cNvSpPr>
            <a:spLocks noChangeArrowheads="1"/>
          </p:cNvSpPr>
          <p:nvPr/>
        </p:nvSpPr>
        <p:spPr bwMode="auto">
          <a:xfrm>
            <a:off x="2483768" y="-2"/>
            <a:ext cx="6660232" cy="141277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a:solidFill>
                <a:prstClr val="black"/>
              </a:solidFill>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72010"/>
            <a:ext cx="2539978" cy="1484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33937846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7373"/>
            <a:ext cx="5050904" cy="4525963"/>
          </a:xfrm>
        </p:spPr>
        <p:txBody>
          <a:bodyPr/>
          <a:lstStyle/>
          <a:p>
            <a:endParaRPr lang="en-GB" dirty="0"/>
          </a:p>
          <a:p>
            <a:pPr marL="0" indent="0" algn="ctr">
              <a:buNone/>
            </a:pPr>
            <a:r>
              <a:rPr lang="en-GB" b="1" dirty="0"/>
              <a:t>From </a:t>
            </a:r>
            <a:endParaRPr lang="en-GB" b="1" dirty="0" smtClean="0"/>
          </a:p>
          <a:p>
            <a:pPr marL="0" indent="0" algn="ctr">
              <a:buNone/>
            </a:pPr>
            <a:r>
              <a:rPr lang="en-GB" sz="4000" b="1" dirty="0" smtClean="0"/>
              <a:t>“</a:t>
            </a:r>
            <a:r>
              <a:rPr lang="en-GB" sz="4000" b="1" dirty="0"/>
              <a:t>The Joy of the Gospel” </a:t>
            </a:r>
            <a:endParaRPr lang="en-GB" sz="4000" b="1" dirty="0" smtClean="0"/>
          </a:p>
          <a:p>
            <a:pPr marL="0" indent="0" algn="ctr">
              <a:buNone/>
            </a:pPr>
            <a:r>
              <a:rPr lang="en-GB" b="1" dirty="0" smtClean="0"/>
              <a:t>by </a:t>
            </a:r>
            <a:r>
              <a:rPr lang="en-GB" b="1" dirty="0"/>
              <a:t>Pope Francis </a:t>
            </a:r>
            <a:endParaRPr lang="en-GB" b="1" dirty="0" smtClean="0"/>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2483768" cy="14519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83768" y="-2"/>
            <a:ext cx="6660232" cy="141277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lvl="0" algn="ctr"/>
            <a:r>
              <a:rPr lang="en-GB" sz="3600" b="1" dirty="0">
                <a:solidFill>
                  <a:srgbClr val="FFFFFF"/>
                </a:solidFill>
                <a:latin typeface="Segoe Print"/>
              </a:rPr>
              <a:t>Meeting Jesus </a:t>
            </a:r>
            <a:endParaRPr lang="en-GB" sz="3600" dirty="0">
              <a:solidFill>
                <a:srgbClr val="FFFF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060848"/>
            <a:ext cx="2692064"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31590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60848"/>
            <a:ext cx="4330824" cy="4781128"/>
          </a:xfrm>
        </p:spPr>
        <p:txBody>
          <a:bodyPr>
            <a:normAutofit/>
          </a:bodyPr>
          <a:lstStyle/>
          <a:p>
            <a:pPr marL="0" indent="0" algn="ctr">
              <a:buNone/>
            </a:pPr>
            <a:r>
              <a:rPr lang="en-GB" sz="2400" dirty="0" smtClean="0"/>
              <a:t>On </a:t>
            </a:r>
            <a:r>
              <a:rPr lang="en-GB" sz="2400" dirty="0"/>
              <a:t>the lips of the catechist </a:t>
            </a:r>
            <a:endParaRPr lang="en-GB" sz="2400" dirty="0" smtClean="0"/>
          </a:p>
          <a:p>
            <a:pPr marL="0" indent="0" algn="ctr">
              <a:buNone/>
            </a:pPr>
            <a:r>
              <a:rPr lang="en-GB" sz="2400" dirty="0" smtClean="0"/>
              <a:t>the </a:t>
            </a:r>
            <a:r>
              <a:rPr lang="en-GB" sz="2400" dirty="0"/>
              <a:t>first proclamation </a:t>
            </a:r>
            <a:endParaRPr lang="en-GB" sz="2400" dirty="0" smtClean="0"/>
          </a:p>
          <a:p>
            <a:pPr marL="0" indent="0" algn="ctr">
              <a:buNone/>
            </a:pPr>
            <a:r>
              <a:rPr lang="en-GB" sz="2400" dirty="0" smtClean="0"/>
              <a:t>must </a:t>
            </a:r>
            <a:r>
              <a:rPr lang="en-GB" sz="2400" dirty="0"/>
              <a:t>ring out over and over: </a:t>
            </a:r>
            <a:endParaRPr lang="en-GB" sz="2400" dirty="0" smtClean="0"/>
          </a:p>
          <a:p>
            <a:pPr marL="0" indent="0" algn="ctr">
              <a:buNone/>
            </a:pPr>
            <a:r>
              <a:rPr lang="en-GB" sz="2400" dirty="0" smtClean="0"/>
              <a:t>“</a:t>
            </a:r>
            <a:r>
              <a:rPr lang="en-GB" sz="2400" dirty="0"/>
              <a:t>Jesus Christ loves you; </a:t>
            </a:r>
            <a:endParaRPr lang="en-GB" sz="2400" dirty="0" smtClean="0"/>
          </a:p>
          <a:p>
            <a:pPr marL="0" indent="0" algn="ctr">
              <a:buNone/>
            </a:pPr>
            <a:r>
              <a:rPr lang="en-GB" sz="2400" dirty="0" smtClean="0"/>
              <a:t>he </a:t>
            </a:r>
            <a:r>
              <a:rPr lang="en-GB" sz="2400" dirty="0"/>
              <a:t>gave his life to save you; </a:t>
            </a:r>
            <a:endParaRPr lang="en-GB" sz="2400" dirty="0" smtClean="0"/>
          </a:p>
          <a:p>
            <a:pPr marL="0" indent="0" algn="ctr">
              <a:buNone/>
            </a:pPr>
            <a:r>
              <a:rPr lang="en-GB" sz="2400" dirty="0" smtClean="0"/>
              <a:t>and </a:t>
            </a:r>
            <a:r>
              <a:rPr lang="en-GB" sz="2400" dirty="0"/>
              <a:t>now he is living at your side every day to enlighten, strengthen and free you”. </a:t>
            </a:r>
            <a:endParaRPr lang="en-GB" sz="2400" dirty="0" smtClean="0"/>
          </a:p>
          <a:p>
            <a:pPr marL="0" indent="0" algn="ctr">
              <a:buNone/>
            </a:pPr>
            <a:r>
              <a:rPr lang="en-GB" sz="2400" dirty="0" smtClean="0"/>
              <a:t>(</a:t>
            </a:r>
            <a:r>
              <a:rPr lang="en-GB" sz="2400" dirty="0"/>
              <a:t>164) </a:t>
            </a:r>
            <a:endParaRPr lang="en-GB" sz="2400" dirty="0" smtClean="0"/>
          </a:p>
          <a:p>
            <a:endParaRPr lang="en-GB" sz="2400"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2"/>
            <a:ext cx="2520280" cy="1473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11760" y="-2"/>
            <a:ext cx="6732240" cy="1484786"/>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“The Joy of the Gospel”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353345"/>
            <a:ext cx="268922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5110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27373"/>
            <a:ext cx="4968552" cy="4525963"/>
          </a:xfrm>
        </p:spPr>
        <p:txBody>
          <a:bodyPr/>
          <a:lstStyle/>
          <a:p>
            <a:pPr marL="0" indent="0" algn="ctr">
              <a:buNone/>
            </a:pPr>
            <a:r>
              <a:rPr lang="en-GB" sz="2400" dirty="0" smtClean="0"/>
              <a:t>I invite all Christians, everywhere, at this very moment, to a renewed personal encounter with Jesus Christ, or at least an openness </a:t>
            </a:r>
          </a:p>
          <a:p>
            <a:pPr marL="0" indent="0" algn="ctr">
              <a:buNone/>
            </a:pPr>
            <a:r>
              <a:rPr lang="en-GB" sz="2400" dirty="0" smtClean="0"/>
              <a:t>to letting him encounter them; </a:t>
            </a:r>
          </a:p>
          <a:p>
            <a:pPr marL="0" indent="0" algn="ctr">
              <a:buNone/>
            </a:pPr>
            <a:r>
              <a:rPr lang="en-GB" sz="2400" dirty="0" smtClean="0"/>
              <a:t>I ask all of you to do this unfailingly each day. </a:t>
            </a:r>
          </a:p>
          <a:p>
            <a:pPr marL="0" indent="0" algn="ctr">
              <a:buNone/>
            </a:pPr>
            <a:r>
              <a:rPr lang="en-GB" sz="2400" dirty="0" smtClean="0"/>
              <a:t>No one should think that this invitation is not meant for him or her, since “no one is excluded from the joy brought by the Lord”. (3) </a:t>
            </a:r>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00" y="-2"/>
            <a:ext cx="2416798" cy="141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“The Joy of the Gospel”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613" y="2348880"/>
            <a:ext cx="268922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5499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4618856" cy="4525963"/>
          </a:xfrm>
        </p:spPr>
        <p:txBody>
          <a:bodyPr/>
          <a:lstStyle/>
          <a:p>
            <a:endParaRPr lang="en-GB" dirty="0"/>
          </a:p>
          <a:p>
            <a:pPr marL="0" indent="0" algn="ctr">
              <a:buNone/>
            </a:pPr>
            <a:r>
              <a:rPr lang="en-GB" dirty="0"/>
              <a:t>For if we have received the love which restores meaning to our lives, how can we fail to share that love with others? (8) </a:t>
            </a:r>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00" y="-2"/>
            <a:ext cx="2416798" cy="141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“The Joy of the Gospel”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060848"/>
            <a:ext cx="268922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992102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60240"/>
            <a:ext cx="8229600" cy="4709120"/>
          </a:xfrm>
        </p:spPr>
        <p:txBody>
          <a:bodyPr>
            <a:normAutofit fontScale="92500" lnSpcReduction="10000"/>
          </a:bodyPr>
          <a:lstStyle/>
          <a:p>
            <a:pPr marL="0" indent="0" algn="ctr">
              <a:buNone/>
            </a:pPr>
            <a:r>
              <a:rPr lang="en-GB" dirty="0" smtClean="0"/>
              <a:t> 1</a:t>
            </a:r>
            <a:r>
              <a:rPr lang="en-GB" dirty="0"/>
              <a:t>. How did you feel when reflecting on Pope Francis’ invitation to have </a:t>
            </a:r>
            <a:endParaRPr lang="en-GB" dirty="0" smtClean="0"/>
          </a:p>
          <a:p>
            <a:pPr marL="0" indent="0" algn="ctr">
              <a:buNone/>
            </a:pPr>
            <a:r>
              <a:rPr lang="en-GB" dirty="0" smtClean="0"/>
              <a:t>a </a:t>
            </a:r>
            <a:r>
              <a:rPr lang="en-GB" dirty="0"/>
              <a:t>personal encounter with Jesus every day? </a:t>
            </a:r>
            <a:endParaRPr lang="en-GB" dirty="0" smtClean="0"/>
          </a:p>
          <a:p>
            <a:pPr marL="0" indent="0" algn="ctr">
              <a:buNone/>
            </a:pPr>
            <a:r>
              <a:rPr lang="en-GB" dirty="0" smtClean="0"/>
              <a:t>What </a:t>
            </a:r>
            <a:r>
              <a:rPr lang="en-GB" dirty="0"/>
              <a:t>is your response? </a:t>
            </a:r>
          </a:p>
          <a:p>
            <a:pPr marL="0" indent="0" algn="ctr">
              <a:buNone/>
            </a:pPr>
            <a:r>
              <a:rPr lang="en-GB" dirty="0"/>
              <a:t>2. What opportunities are there already in your community for learning to pray </a:t>
            </a:r>
            <a:endParaRPr lang="en-GB" dirty="0" smtClean="0"/>
          </a:p>
          <a:p>
            <a:pPr marL="0" indent="0" algn="ctr">
              <a:buNone/>
            </a:pPr>
            <a:r>
              <a:rPr lang="en-GB" dirty="0" smtClean="0"/>
              <a:t>and </a:t>
            </a:r>
            <a:r>
              <a:rPr lang="en-GB" dirty="0"/>
              <a:t>for growing in prayer? </a:t>
            </a:r>
            <a:endParaRPr lang="en-GB" dirty="0" smtClean="0"/>
          </a:p>
          <a:p>
            <a:pPr marL="0" indent="0" algn="ctr">
              <a:buNone/>
            </a:pPr>
            <a:r>
              <a:rPr lang="en-GB" dirty="0" smtClean="0"/>
              <a:t>What </a:t>
            </a:r>
            <a:r>
              <a:rPr lang="en-GB" dirty="0"/>
              <a:t>else would you like to see </a:t>
            </a:r>
            <a:endParaRPr lang="en-GB" dirty="0" smtClean="0"/>
          </a:p>
          <a:p>
            <a:pPr marL="0" indent="0" algn="ctr">
              <a:buNone/>
            </a:pPr>
            <a:r>
              <a:rPr lang="en-GB" dirty="0" smtClean="0"/>
              <a:t>offered </a:t>
            </a:r>
            <a:r>
              <a:rPr lang="en-GB" dirty="0"/>
              <a:t>in your parish? </a:t>
            </a:r>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00" y="-2"/>
            <a:ext cx="2416798" cy="141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Some questions to talk about </a:t>
            </a:r>
            <a:endParaRPr lang="en-GB" sz="3600" dirty="0" smtClean="0">
              <a:solidFill>
                <a:srgbClr val="FFFFFF"/>
              </a:solidFill>
            </a:endParaRPr>
          </a:p>
          <a:p>
            <a:endParaRPr lang="en-GB" dirty="0">
              <a:solidFill>
                <a:prstClr val="black"/>
              </a:solidFill>
            </a:endParaRPr>
          </a:p>
        </p:txBody>
      </p:sp>
    </p:spTree>
    <p:extLst>
      <p:ext uri="{BB962C8B-B14F-4D97-AF65-F5344CB8AC3E}">
        <p14:creationId xmlns:p14="http://schemas.microsoft.com/office/powerpoint/2010/main" val="7054639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endParaRPr lang="en-GB" sz="4000" dirty="0"/>
          </a:p>
          <a:p>
            <a:pPr marL="0" indent="0" algn="ctr">
              <a:buNone/>
            </a:pPr>
            <a:r>
              <a:rPr lang="en-GB" sz="4000" dirty="0"/>
              <a:t> </a:t>
            </a:r>
            <a:r>
              <a:rPr lang="en-GB" sz="4000" b="1" dirty="0" smtClean="0"/>
              <a:t>Be </a:t>
            </a:r>
            <a:r>
              <a:rPr lang="en-GB" sz="4000" b="1" dirty="0"/>
              <a:t>still </a:t>
            </a:r>
            <a:endParaRPr lang="en-GB" sz="4000" b="1" dirty="0" smtClean="0"/>
          </a:p>
          <a:p>
            <a:pPr marL="0" indent="0" algn="ctr">
              <a:buNone/>
            </a:pPr>
            <a:r>
              <a:rPr lang="en-GB" sz="4000" b="1" dirty="0" smtClean="0"/>
              <a:t>and </a:t>
            </a:r>
            <a:r>
              <a:rPr lang="en-GB" sz="4000" b="1" dirty="0"/>
              <a:t>know </a:t>
            </a:r>
            <a:endParaRPr lang="en-GB" sz="4000" b="1" dirty="0" smtClean="0"/>
          </a:p>
          <a:p>
            <a:pPr marL="0" indent="0" algn="ctr">
              <a:buNone/>
            </a:pPr>
            <a:r>
              <a:rPr lang="en-GB" sz="4000" b="1" dirty="0" smtClean="0"/>
              <a:t>that </a:t>
            </a:r>
            <a:r>
              <a:rPr lang="en-GB" sz="4000" b="1" dirty="0"/>
              <a:t>you are </a:t>
            </a:r>
            <a:endParaRPr lang="en-GB" sz="4000" b="1" dirty="0" smtClean="0"/>
          </a:p>
          <a:p>
            <a:pPr marL="0" indent="0" algn="ctr">
              <a:buNone/>
            </a:pPr>
            <a:r>
              <a:rPr lang="en-GB" sz="4000" b="1" dirty="0" smtClean="0"/>
              <a:t>in </a:t>
            </a:r>
            <a:r>
              <a:rPr lang="en-GB" sz="4000" b="1" dirty="0"/>
              <a:t>the presence of God. </a:t>
            </a:r>
            <a:endParaRPr lang="en-GB" sz="4000"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1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a:p>
            <a:r>
              <a:rPr lang="en-GB" dirty="0"/>
              <a:t> </a:t>
            </a:r>
          </a:p>
          <a:p>
            <a:pPr algn="ctr"/>
            <a:r>
              <a:rPr lang="en-GB" sz="3600" b="1" dirty="0">
                <a:solidFill>
                  <a:srgbClr val="FFFFFF"/>
                </a:solidFill>
              </a:rPr>
              <a:t>Take a moment to pray </a:t>
            </a:r>
            <a:endParaRPr lang="en-GB" sz="3600" dirty="0">
              <a:solidFill>
                <a:srgbClr val="FFFFFF"/>
              </a:solidFill>
            </a:endParaRPr>
          </a:p>
          <a:p>
            <a:endParaRPr lang="en-GB" dirty="0"/>
          </a:p>
          <a:p>
            <a:r>
              <a:rPr lang="en-GB" dirty="0"/>
              <a:t> </a:t>
            </a:r>
          </a:p>
        </p:txBody>
      </p:sp>
    </p:spTree>
    <p:extLst>
      <p:ext uri="{BB962C8B-B14F-4D97-AF65-F5344CB8AC3E}">
        <p14:creationId xmlns:p14="http://schemas.microsoft.com/office/powerpoint/2010/main" val="265935827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83357"/>
            <a:ext cx="8229600" cy="4525963"/>
          </a:xfrm>
        </p:spPr>
        <p:txBody>
          <a:bodyPr>
            <a:normAutofit/>
          </a:bodyPr>
          <a:lstStyle/>
          <a:p>
            <a:pPr marL="0" indent="0" algn="ctr">
              <a:buNone/>
            </a:pPr>
            <a:r>
              <a:rPr lang="en-GB" dirty="0" smtClean="0"/>
              <a:t> </a:t>
            </a:r>
            <a:r>
              <a:rPr lang="en-GB" sz="2800" dirty="0" smtClean="0"/>
              <a:t>We </a:t>
            </a:r>
            <a:r>
              <a:rPr lang="en-GB" sz="2800" dirty="0"/>
              <a:t>ask God to bless the work of everyone who offers welcome and encouragement to those who come to our churches: those who come for a funeral, a wedding or a baptism, families involved in preparing for a First Holy Communion or Confirmation of a child, people who come back to Church after a long time away. </a:t>
            </a:r>
            <a:endParaRPr lang="en-GB" sz="2800" dirty="0" smtClean="0"/>
          </a:p>
          <a:p>
            <a:pPr marL="0" indent="0" algn="ctr">
              <a:buNone/>
            </a:pPr>
            <a:endParaRPr lang="en-GB" sz="2800" dirty="0"/>
          </a:p>
          <a:p>
            <a:pPr marL="0" indent="0" algn="ctr">
              <a:buNone/>
            </a:pPr>
            <a:r>
              <a:rPr lang="en-GB" sz="2800" dirty="0"/>
              <a:t>We pray for everyone who is broken and hurting and needs the love and mercy of Jesus. </a:t>
            </a:r>
          </a:p>
        </p:txBody>
      </p:sp>
      <p:sp>
        <p:nvSpPr>
          <p:cNvPr id="4" name="Title 3"/>
          <p:cNvSpPr>
            <a:spLocks noGrp="1" noChangeArrowheads="1"/>
          </p:cNvSpPr>
          <p:nvPr>
            <p:ph type="title"/>
          </p:nvPr>
        </p:nvSpPr>
        <p:spPr bwMode="auto">
          <a:xfrm>
            <a:off x="457200" y="0"/>
            <a:ext cx="8686800" cy="141763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44750"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2" y="2"/>
            <a:ext cx="1841688" cy="141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23193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53136"/>
          </a:xfrm>
        </p:spPr>
        <p:txBody>
          <a:bodyPr>
            <a:normAutofit lnSpcReduction="10000"/>
          </a:bodyPr>
          <a:lstStyle/>
          <a:p>
            <a:pPr marL="0" indent="0" algn="ctr">
              <a:buNone/>
            </a:pPr>
            <a:r>
              <a:rPr lang="en-GB" b="1" dirty="0" smtClean="0"/>
              <a:t>Loving </a:t>
            </a:r>
            <a:r>
              <a:rPr lang="en-GB" b="1" dirty="0"/>
              <a:t>Lord Jesus, </a:t>
            </a:r>
            <a:endParaRPr lang="en-GB" dirty="0"/>
          </a:p>
          <a:p>
            <a:pPr marL="0" indent="0" algn="ctr">
              <a:buNone/>
            </a:pPr>
            <a:r>
              <a:rPr lang="en-GB" b="1" dirty="0"/>
              <a:t>may we be open </a:t>
            </a:r>
            <a:endParaRPr lang="en-GB" dirty="0"/>
          </a:p>
          <a:p>
            <a:pPr marL="0" indent="0" algn="ctr">
              <a:buNone/>
            </a:pPr>
            <a:r>
              <a:rPr lang="en-GB" b="1" dirty="0"/>
              <a:t>to meeting with you heart-to-heart each day. </a:t>
            </a:r>
            <a:endParaRPr lang="en-GB" dirty="0"/>
          </a:p>
          <a:p>
            <a:pPr marL="0" indent="0" algn="ctr">
              <a:buNone/>
            </a:pPr>
            <a:r>
              <a:rPr lang="en-GB" b="1" dirty="0"/>
              <a:t>May these encounters transform us </a:t>
            </a:r>
            <a:endParaRPr lang="en-GB" dirty="0"/>
          </a:p>
          <a:p>
            <a:pPr marL="0" indent="0" algn="ctr">
              <a:buNone/>
            </a:pPr>
            <a:r>
              <a:rPr lang="en-GB" b="1" dirty="0"/>
              <a:t>and lead us more deeply </a:t>
            </a:r>
            <a:endParaRPr lang="en-GB" dirty="0"/>
          </a:p>
          <a:p>
            <a:pPr marL="0" indent="0" algn="ctr">
              <a:buNone/>
            </a:pPr>
            <a:r>
              <a:rPr lang="en-GB" b="1" dirty="0"/>
              <a:t>into the mystery of your presence. </a:t>
            </a:r>
            <a:endParaRPr lang="en-GB" dirty="0"/>
          </a:p>
          <a:p>
            <a:pPr marL="0" indent="0" algn="ctr">
              <a:buNone/>
            </a:pPr>
            <a:r>
              <a:rPr lang="en-GB" b="1" dirty="0"/>
              <a:t>Through the power of your life-giving Holy Spirit, may we radiate your presence so that others may be drawn to the life of faith. Amen. </a:t>
            </a:r>
            <a:endParaRPr lang="en-GB" dirty="0"/>
          </a:p>
        </p:txBody>
      </p:sp>
      <p:sp>
        <p:nvSpPr>
          <p:cNvPr id="4" name="Title 3"/>
          <p:cNvSpPr>
            <a:spLocks noGrp="1" noChangeArrowheads="1"/>
          </p:cNvSpPr>
          <p:nvPr>
            <p:ph type="title"/>
          </p:nvPr>
        </p:nvSpPr>
        <p:spPr bwMode="auto">
          <a:xfrm>
            <a:off x="2444750" y="0"/>
            <a:ext cx="6699250" cy="141763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44750"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0927"/>
            <a:ext cx="1800200" cy="139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369824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999381"/>
            <a:ext cx="8229600" cy="4525963"/>
          </a:xfrm>
        </p:spPr>
        <p:txBody>
          <a:bodyPr>
            <a:normAutofit/>
          </a:bodyPr>
          <a:lstStyle/>
          <a:p>
            <a:pPr marL="0" indent="0" algn="ctr">
              <a:buNone/>
            </a:pPr>
            <a:r>
              <a:rPr lang="en-GB" dirty="0" smtClean="0"/>
              <a:t>Session </a:t>
            </a:r>
            <a:r>
              <a:rPr lang="en-GB" dirty="0"/>
              <a:t>prepared by the Vicariate for Evangelisation, Archdiocese of Liverpool. </a:t>
            </a:r>
            <a:endParaRPr lang="en-GB" dirty="0" smtClean="0"/>
          </a:p>
          <a:p>
            <a:pPr algn="ctr"/>
            <a:endParaRPr lang="en-GB" dirty="0"/>
          </a:p>
          <a:p>
            <a:pPr marL="0" indent="0" algn="ctr">
              <a:buNone/>
            </a:pPr>
            <a:r>
              <a:rPr lang="en-GB" b="1" dirty="0" smtClean="0"/>
              <a:t>www.catholicnews.org.uk/proclaim15 </a:t>
            </a:r>
          </a:p>
          <a:p>
            <a:pPr marL="0" indent="0" algn="ctr">
              <a:buNone/>
            </a:pPr>
            <a:endParaRPr lang="en-GB" b="1" dirty="0" smtClean="0"/>
          </a:p>
          <a:p>
            <a:pPr marL="0" indent="0" algn="ctr">
              <a:buNone/>
            </a:pPr>
            <a:r>
              <a:rPr lang="en-GB" sz="2800" b="1" dirty="0" smtClean="0"/>
              <a:t>Artwork</a:t>
            </a:r>
            <a:r>
              <a:rPr lang="en-GB" sz="2800" b="1" dirty="0"/>
              <a:t>: </a:t>
            </a:r>
            <a:r>
              <a:rPr lang="en-GB" sz="2800" dirty="0"/>
              <a:t>Mille images </a:t>
            </a:r>
            <a:r>
              <a:rPr lang="en-GB" sz="2800" dirty="0" err="1"/>
              <a:t>d’Eglise</a:t>
            </a:r>
            <a:r>
              <a:rPr lang="en-GB" sz="2800" dirty="0"/>
              <a:t> by Jean-Francois </a:t>
            </a:r>
            <a:r>
              <a:rPr lang="en-GB" sz="2800" dirty="0" err="1"/>
              <a:t>Kieffer</a:t>
            </a:r>
            <a:r>
              <a:rPr lang="en-GB" sz="2800" dirty="0"/>
              <a:t> </a:t>
            </a:r>
            <a:endParaRPr lang="en-GB" sz="2800" dirty="0" smtClean="0"/>
          </a:p>
          <a:p>
            <a:pPr marL="0" indent="0" algn="ctr">
              <a:buNone/>
            </a:pPr>
            <a:r>
              <a:rPr lang="en-GB" sz="2800" dirty="0" smtClean="0"/>
              <a:t>Pope </a:t>
            </a:r>
            <a:r>
              <a:rPr lang="en-GB" sz="2800" dirty="0"/>
              <a:t>photo.: © Mazur/catholicnews.org.uk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44750"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3163" y="0"/>
            <a:ext cx="6700837"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19872" y="188640"/>
            <a:ext cx="4752528" cy="646331"/>
          </a:xfrm>
          <a:prstGeom prst="rect">
            <a:avLst/>
          </a:prstGeom>
          <a:noFill/>
        </p:spPr>
        <p:txBody>
          <a:bodyPr wrap="square" rtlCol="0">
            <a:spAutoFit/>
          </a:bodyPr>
          <a:lstStyle/>
          <a:p>
            <a:r>
              <a:rPr lang="en-GB" sz="3600" dirty="0" smtClean="0">
                <a:solidFill>
                  <a:srgbClr val="FFFFFF"/>
                </a:solidFill>
              </a:rPr>
              <a:t>Acknowledgements</a:t>
            </a:r>
            <a:endParaRPr lang="en-GB" sz="3600" dirty="0">
              <a:solidFill>
                <a:srgbClr val="FFFFFF"/>
              </a:solidFill>
            </a:endParaRPr>
          </a:p>
        </p:txBody>
      </p:sp>
    </p:spTree>
    <p:extLst>
      <p:ext uri="{BB962C8B-B14F-4D97-AF65-F5344CB8AC3E}">
        <p14:creationId xmlns:p14="http://schemas.microsoft.com/office/powerpoint/2010/main" val="287568404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1135</TotalTime>
  <Words>534</Words>
  <Application>Microsoft Macintosh PowerPoint</Application>
  <PresentationFormat>On-screen Show (4:3)</PresentationFormat>
  <Paragraphs>86</Paragraphs>
  <Slides>15</Slides>
  <Notes>0</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Office Theme</vt:lpstr>
      <vt:lpstr>Custom Design</vt:lpstr>
      <vt:lpstr> Meeting Jesus –  the only one  who can save me. </vt:lpstr>
      <vt:lpstr>PowerPoint Presentation</vt:lpstr>
      <vt:lpstr>  “Something Father said about how blessed we are really hit home.  He told us to look at the cross and to know how much God loves each one of us.” </vt:lpstr>
      <vt:lpstr> </vt:lpstr>
      <vt:lpstr>Meeting Jesus  </vt:lpstr>
      <vt:lpstr> Questions to ponder  What can we learn from Danny’s story  and from the scripture reflection?   What are the things in life you struggle with  that might need the healing and forgiveness of Jesus today?   How might you, in the coming week, help to bring people to a place where they might meet Jesus for themselves?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dc:creator>
  <cp:lastModifiedBy>Clare Ward</cp:lastModifiedBy>
  <cp:revision>11</cp:revision>
  <dcterms:created xsi:type="dcterms:W3CDTF">2015-02-02T14:29:28Z</dcterms:created>
  <dcterms:modified xsi:type="dcterms:W3CDTF">2015-02-19T00:25:24Z</dcterms:modified>
</cp:coreProperties>
</file>