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2"/>
  </p:notesMasterIdLst>
  <p:sldIdLst>
    <p:sldId id="271" r:id="rId2"/>
    <p:sldId id="267" r:id="rId3"/>
    <p:sldId id="268" r:id="rId4"/>
    <p:sldId id="269" r:id="rId5"/>
    <p:sldId id="272" r:id="rId6"/>
    <p:sldId id="262" r:id="rId7"/>
    <p:sldId id="264" r:id="rId8"/>
    <p:sldId id="273" r:id="rId9"/>
    <p:sldId id="270" r:id="rId10"/>
    <p:sldId id="266" r:id="rId11"/>
  </p:sldIdLst>
  <p:sldSz cx="9144000" cy="6858000" type="screen4x3"/>
  <p:notesSz cx="6797675" cy="9926638"/>
  <p:embeddedFontLst>
    <p:embeddedFont>
      <p:font typeface="Calibri" panose="020F0502020204030204" pitchFamily="34" charset="0"/>
      <p:regular r:id="rId13"/>
      <p:bold r:id="rId14"/>
      <p:italic r:id="rId15"/>
      <p:boldItalic r:id="rId16"/>
    </p:embeddedFont>
    <p:embeddedFont>
      <p:font typeface="Candy Round BTN Cond" panose="020F0606020102040306" pitchFamily="34" charset="0"/>
      <p:regular r:id="rId17"/>
    </p:embeddedFont>
    <p:embeddedFont>
      <p:font typeface="Comic Sans MS" panose="030F0702030302020204" pitchFamily="66" charset="0"/>
      <p:regular r:id="rId18"/>
      <p:bold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175A6"/>
    <a:srgbClr val="5F3F1F"/>
    <a:srgbClr val="996633"/>
    <a:srgbClr val="00CC99"/>
    <a:srgbClr val="3399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9219" autoAdjust="0"/>
  </p:normalViewPr>
  <p:slideViewPr>
    <p:cSldViewPr>
      <p:cViewPr>
        <p:scale>
          <a:sx n="50" d="100"/>
          <a:sy n="50" d="100"/>
        </p:scale>
        <p:origin x="-1734" y="-444"/>
      </p:cViewPr>
      <p:guideLst>
        <p:guide orient="horz" pos="2160"/>
        <p:guide pos="2880"/>
      </p:guideLst>
    </p:cSldViewPr>
  </p:slideViewPr>
  <p:notesTextViewPr>
    <p:cViewPr>
      <p:scale>
        <a:sx n="100" d="100"/>
        <a:sy n="100" d="100"/>
      </p:scale>
      <p:origin x="0" y="0"/>
    </p:cViewPr>
  </p:notesTextViewPr>
  <p:notesViewPr>
    <p:cSldViewPr>
      <p:cViewPr varScale="1">
        <p:scale>
          <a:sx n="56" d="100"/>
          <a:sy n="56" d="100"/>
        </p:scale>
        <p:origin x="-2838" y="-84"/>
      </p:cViewPr>
      <p:guideLst>
        <p:guide orient="horz" pos="3127"/>
        <p:guide pos="214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23FB827A-B52A-491F-AD23-5177C2580046}" type="datetimeFigureOut">
              <a:rPr lang="en-GB" smtClean="0"/>
              <a:t>30/08/2016</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A676D3E3-D653-4FA7-8260-1F36DF993642}" type="slidenum">
              <a:rPr lang="en-GB" smtClean="0"/>
              <a:t>‹#›</a:t>
            </a:fld>
            <a:endParaRPr lang="en-GB"/>
          </a:p>
        </p:txBody>
      </p:sp>
    </p:spTree>
    <p:extLst>
      <p:ext uri="{BB962C8B-B14F-4D97-AF65-F5344CB8AC3E}">
        <p14:creationId xmlns:p14="http://schemas.microsoft.com/office/powerpoint/2010/main" val="33892295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Welcome to your </a:t>
            </a:r>
            <a:r>
              <a:rPr lang="en-GB" sz="1200" i="1" kern="1200" dirty="0" smtClean="0">
                <a:solidFill>
                  <a:schemeClr val="tx1"/>
                </a:solidFill>
                <a:effectLst/>
                <a:latin typeface="+mn-lt"/>
                <a:ea typeface="+mn-ea"/>
                <a:cs typeface="+mn-cs"/>
              </a:rPr>
              <a:t>Little Way Week </a:t>
            </a:r>
            <a:r>
              <a:rPr lang="en-GB" sz="1200" kern="1200" dirty="0" smtClean="0">
                <a:solidFill>
                  <a:schemeClr val="tx1"/>
                </a:solidFill>
                <a:effectLst/>
                <a:latin typeface="+mn-lt"/>
                <a:ea typeface="+mn-ea"/>
                <a:cs typeface="+mn-cs"/>
              </a:rPr>
              <a:t>Assembly.</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Use the notes on each slide to present this assembly to your class or school.</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assembly lasts </a:t>
            </a:r>
            <a:r>
              <a:rPr lang="en-GB" sz="1200" b="1" kern="1200" dirty="0" smtClean="0">
                <a:solidFill>
                  <a:schemeClr val="tx1"/>
                </a:solidFill>
                <a:effectLst/>
                <a:latin typeface="+mn-lt"/>
                <a:ea typeface="+mn-ea"/>
                <a:cs typeface="+mn-cs"/>
              </a:rPr>
              <a:t>up to</a:t>
            </a:r>
            <a:r>
              <a:rPr lang="en-GB" sz="1200" b="1" i="1" kern="120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20 minutes.</a:t>
            </a:r>
          </a:p>
          <a:p>
            <a:endParaRPr lang="en-GB" baseline="0" dirty="0" smtClean="0"/>
          </a:p>
        </p:txBody>
      </p:sp>
      <p:sp>
        <p:nvSpPr>
          <p:cNvPr id="4" name="Slide Number Placeholder 3"/>
          <p:cNvSpPr>
            <a:spLocks noGrp="1"/>
          </p:cNvSpPr>
          <p:nvPr>
            <p:ph type="sldNum" sz="quarter" idx="10"/>
          </p:nvPr>
        </p:nvSpPr>
        <p:spPr/>
        <p:txBody>
          <a:bodyPr/>
          <a:lstStyle/>
          <a:p>
            <a:fld id="{A676D3E3-D653-4FA7-8260-1F36DF993642}" type="slidenum">
              <a:rPr lang="en-GB" smtClean="0"/>
              <a:t>1</a:t>
            </a:fld>
            <a:endParaRPr lang="en-GB"/>
          </a:p>
        </p:txBody>
      </p:sp>
    </p:spTree>
    <p:extLst>
      <p:ext uri="{BB962C8B-B14F-4D97-AF65-F5344CB8AC3E}">
        <p14:creationId xmlns:p14="http://schemas.microsoft.com/office/powerpoint/2010/main" val="7298453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i="1" kern="1200" dirty="0" smtClean="0">
                <a:solidFill>
                  <a:schemeClr val="tx1"/>
                </a:solidFill>
                <a:effectLst/>
                <a:latin typeface="+mn-lt"/>
                <a:ea typeface="+mn-ea"/>
                <a:cs typeface="+mn-cs"/>
              </a:rPr>
              <a:t>Ask the children if they know who either of these people are</a:t>
            </a:r>
            <a:r>
              <a:rPr lang="en-GB" sz="1200" kern="1200" dirty="0" smtClean="0">
                <a:solidFill>
                  <a:schemeClr val="tx1"/>
                </a:solidFill>
                <a:effectLst/>
                <a:latin typeface="+mn-lt"/>
                <a:ea typeface="+mn-ea"/>
                <a:cs typeface="+mn-cs"/>
              </a:rPr>
              <a:t>. </a:t>
            </a:r>
            <a:r>
              <a:rPr lang="en-GB" sz="1200" i="1" kern="1200" dirty="0" smtClean="0">
                <a:solidFill>
                  <a:schemeClr val="tx1"/>
                </a:solidFill>
                <a:effectLst/>
                <a:latin typeface="+mn-lt"/>
                <a:ea typeface="+mn-ea"/>
                <a:cs typeface="+mn-cs"/>
              </a:rPr>
              <a:t>Even if they don’t know, perhaps they might guess from the clues in the picture that the lady on the right is a saint.</a:t>
            </a:r>
          </a:p>
          <a:p>
            <a:endParaRPr lang="en-GB" sz="1200" kern="1200" dirty="0" smtClean="0">
              <a:solidFill>
                <a:schemeClr val="tx1"/>
              </a:solidFill>
              <a:effectLst/>
              <a:latin typeface="+mn-lt"/>
              <a:ea typeface="+mn-ea"/>
              <a:cs typeface="+mn-cs"/>
            </a:endParaRPr>
          </a:p>
          <a:p>
            <a:r>
              <a:rPr lang="en-GB" sz="1200" i="1" kern="1200" dirty="0" smtClean="0">
                <a:solidFill>
                  <a:schemeClr val="tx1"/>
                </a:solidFill>
                <a:effectLst/>
                <a:latin typeface="+mn-lt"/>
                <a:ea typeface="+mn-ea"/>
                <a:cs typeface="+mn-cs"/>
              </a:rPr>
              <a:t>The answer is that they are both the same person!</a:t>
            </a:r>
          </a:p>
          <a:p>
            <a:endParaRPr lang="en-GB" sz="1200"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Click once to reveal her name </a:t>
            </a:r>
            <a:r>
              <a:rPr lang="en-GB" sz="1200" kern="1200" dirty="0" smtClean="0">
                <a:solidFill>
                  <a:schemeClr val="tx1"/>
                </a:solidFill>
                <a:effectLst/>
                <a:latin typeface="+mn-lt"/>
                <a:ea typeface="+mn-ea"/>
                <a:cs typeface="+mn-cs"/>
              </a:rPr>
              <a:t>– St </a:t>
            </a:r>
            <a:r>
              <a:rPr lang="en-GB" sz="1200" kern="1200" dirty="0" err="1" smtClean="0">
                <a:solidFill>
                  <a:schemeClr val="tx1"/>
                </a:solidFill>
                <a:effectLst/>
                <a:latin typeface="+mn-lt"/>
                <a:ea typeface="+mn-ea"/>
                <a:cs typeface="+mn-cs"/>
              </a:rPr>
              <a:t>Thérèse</a:t>
            </a:r>
            <a:r>
              <a:rPr lang="en-GB" sz="1200" kern="1200" dirty="0" smtClean="0">
                <a:solidFill>
                  <a:schemeClr val="tx1"/>
                </a:solidFill>
                <a:effectLst/>
                <a:latin typeface="+mn-lt"/>
                <a:ea typeface="+mn-ea"/>
                <a:cs typeface="+mn-cs"/>
              </a:rPr>
              <a:t> of </a:t>
            </a:r>
            <a:r>
              <a:rPr lang="en-GB" sz="1200" kern="1200" dirty="0" err="1" smtClean="0">
                <a:solidFill>
                  <a:schemeClr val="tx1"/>
                </a:solidFill>
                <a:effectLst/>
                <a:latin typeface="+mn-lt"/>
                <a:ea typeface="+mn-ea"/>
                <a:cs typeface="+mn-cs"/>
              </a:rPr>
              <a:t>Lisieux</a:t>
            </a:r>
            <a:r>
              <a:rPr lang="en-GB" sz="1200" kern="1200" dirty="0" smtClean="0">
                <a:solidFill>
                  <a:schemeClr val="tx1"/>
                </a:solidFill>
                <a:effectLst/>
                <a:latin typeface="+mn-lt"/>
                <a:ea typeface="+mn-ea"/>
                <a:cs typeface="+mn-cs"/>
              </a:rPr>
              <a:t>.</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When she was a little girl, St </a:t>
            </a:r>
            <a:r>
              <a:rPr lang="en-GB" sz="1200" kern="1200" dirty="0" err="1" smtClean="0">
                <a:solidFill>
                  <a:schemeClr val="tx1"/>
                </a:solidFill>
                <a:effectLst/>
                <a:latin typeface="+mn-lt"/>
                <a:ea typeface="+mn-ea"/>
                <a:cs typeface="+mn-cs"/>
              </a:rPr>
              <a:t>Thérèse</a:t>
            </a:r>
            <a:r>
              <a:rPr lang="en-GB" sz="1200" kern="1200" dirty="0" smtClean="0">
                <a:solidFill>
                  <a:schemeClr val="tx1"/>
                </a:solidFill>
                <a:effectLst/>
                <a:latin typeface="+mn-lt"/>
                <a:ea typeface="+mn-ea"/>
                <a:cs typeface="+mn-cs"/>
              </a:rPr>
              <a:t> was known as </a:t>
            </a:r>
            <a:r>
              <a:rPr lang="en-GB" sz="1200" kern="1200" dirty="0" err="1" smtClean="0">
                <a:solidFill>
                  <a:schemeClr val="tx1"/>
                </a:solidFill>
                <a:effectLst/>
                <a:latin typeface="+mn-lt"/>
                <a:ea typeface="+mn-ea"/>
                <a:cs typeface="+mn-cs"/>
              </a:rPr>
              <a:t>Thérèse</a:t>
            </a:r>
            <a:r>
              <a:rPr lang="en-GB" sz="1200" kern="1200" dirty="0" smtClean="0">
                <a:solidFill>
                  <a:schemeClr val="tx1"/>
                </a:solidFill>
                <a:effectLst/>
                <a:latin typeface="+mn-lt"/>
                <a:ea typeface="+mn-ea"/>
                <a:cs typeface="+mn-cs"/>
              </a:rPr>
              <a:t> Martin. She lived in France over one hundred years ago and she led a very ordinary life – probably not much different to how the children live their lives today. She played with her four older sisters, went to the local school and enjoyed walks in the countryside with her family. She loved reading and dressing up and her daddy called her his ‘little queen’.</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In this assembly you will find out how little </a:t>
            </a:r>
            <a:r>
              <a:rPr lang="en-GB" sz="1200" kern="1200" dirty="0" err="1" smtClean="0">
                <a:solidFill>
                  <a:schemeClr val="tx1"/>
                </a:solidFill>
                <a:effectLst/>
                <a:latin typeface="+mn-lt"/>
                <a:ea typeface="+mn-ea"/>
                <a:cs typeface="+mn-cs"/>
              </a:rPr>
              <a:t>Thérèse</a:t>
            </a:r>
            <a:r>
              <a:rPr lang="en-GB" sz="1200" kern="1200" dirty="0" smtClean="0">
                <a:solidFill>
                  <a:schemeClr val="tx1"/>
                </a:solidFill>
                <a:effectLst/>
                <a:latin typeface="+mn-lt"/>
                <a:ea typeface="+mn-ea"/>
                <a:cs typeface="+mn-cs"/>
              </a:rPr>
              <a:t> Martin became St </a:t>
            </a:r>
            <a:r>
              <a:rPr lang="en-GB" sz="1200" kern="1200" dirty="0" err="1" smtClean="0">
                <a:solidFill>
                  <a:schemeClr val="tx1"/>
                </a:solidFill>
                <a:effectLst/>
                <a:latin typeface="+mn-lt"/>
                <a:ea typeface="+mn-ea"/>
                <a:cs typeface="+mn-cs"/>
              </a:rPr>
              <a:t>Thérèse</a:t>
            </a:r>
            <a:r>
              <a:rPr lang="en-GB" sz="1200" kern="1200" dirty="0" smtClean="0">
                <a:solidFill>
                  <a:schemeClr val="tx1"/>
                </a:solidFill>
                <a:effectLst/>
                <a:latin typeface="+mn-lt"/>
                <a:ea typeface="+mn-ea"/>
                <a:cs typeface="+mn-cs"/>
              </a:rPr>
              <a:t>, and you might be surprised at how ordinary people can do extraordinary things through little acts of love.</a:t>
            </a:r>
          </a:p>
          <a:p>
            <a:pPr marL="0" indent="0">
              <a:buFont typeface="Arial" panose="020B0604020202020204" pitchFamily="34" charset="0"/>
              <a:buNone/>
            </a:pPr>
            <a:endParaRPr lang="en-GB" baseline="0" dirty="0" smtClean="0"/>
          </a:p>
        </p:txBody>
      </p:sp>
      <p:sp>
        <p:nvSpPr>
          <p:cNvPr id="4" name="Slide Number Placeholder 3"/>
          <p:cNvSpPr>
            <a:spLocks noGrp="1"/>
          </p:cNvSpPr>
          <p:nvPr>
            <p:ph type="sldNum" sz="quarter" idx="10"/>
          </p:nvPr>
        </p:nvSpPr>
        <p:spPr/>
        <p:txBody>
          <a:bodyPr/>
          <a:lstStyle/>
          <a:p>
            <a:fld id="{A676D3E3-D653-4FA7-8260-1F36DF993642}" type="slidenum">
              <a:rPr lang="en-GB" smtClean="0"/>
              <a:t>2</a:t>
            </a:fld>
            <a:endParaRPr lang="en-GB"/>
          </a:p>
        </p:txBody>
      </p:sp>
    </p:spTree>
    <p:extLst>
      <p:ext uri="{BB962C8B-B14F-4D97-AF65-F5344CB8AC3E}">
        <p14:creationId xmlns:p14="http://schemas.microsoft.com/office/powerpoint/2010/main" val="7298453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From a young age </a:t>
            </a:r>
            <a:r>
              <a:rPr lang="en-GB" sz="1200" kern="1200" dirty="0" err="1" smtClean="0">
                <a:solidFill>
                  <a:schemeClr val="tx1"/>
                </a:solidFill>
                <a:effectLst/>
                <a:latin typeface="+mn-lt"/>
                <a:ea typeface="+mn-ea"/>
                <a:cs typeface="+mn-cs"/>
              </a:rPr>
              <a:t>Thérèse</a:t>
            </a:r>
            <a:r>
              <a:rPr lang="en-GB" sz="1200" kern="1200" dirty="0" smtClean="0">
                <a:solidFill>
                  <a:schemeClr val="tx1"/>
                </a:solidFill>
                <a:effectLst/>
                <a:latin typeface="+mn-lt"/>
                <a:ea typeface="+mn-ea"/>
                <a:cs typeface="+mn-cs"/>
              </a:rPr>
              <a:t> went to church every week with her family. She also prayed with them at home and was encouraged by her parents to follow the example of Jesus by being kind to everyone and helping those </a:t>
            </a:r>
            <a:r>
              <a:rPr lang="en-GB" sz="1200" kern="1200" smtClean="0">
                <a:solidFill>
                  <a:schemeClr val="tx1"/>
                </a:solidFill>
                <a:effectLst/>
                <a:latin typeface="+mn-lt"/>
                <a:ea typeface="+mn-ea"/>
                <a:cs typeface="+mn-cs"/>
              </a:rPr>
              <a:t>who were </a:t>
            </a:r>
            <a:r>
              <a:rPr lang="en-GB" sz="1200" kern="1200" dirty="0" smtClean="0">
                <a:solidFill>
                  <a:schemeClr val="tx1"/>
                </a:solidFill>
                <a:effectLst/>
                <a:latin typeface="+mn-lt"/>
                <a:ea typeface="+mn-ea"/>
                <a:cs typeface="+mn-cs"/>
              </a:rPr>
              <a:t>suffering.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But although </a:t>
            </a:r>
            <a:r>
              <a:rPr lang="en-GB" sz="1200" kern="1200" dirty="0" err="1" smtClean="0">
                <a:solidFill>
                  <a:schemeClr val="tx1"/>
                </a:solidFill>
                <a:effectLst/>
                <a:latin typeface="+mn-lt"/>
                <a:ea typeface="+mn-ea"/>
                <a:cs typeface="+mn-cs"/>
              </a:rPr>
              <a:t>Thérèse</a:t>
            </a:r>
            <a:r>
              <a:rPr lang="en-GB" sz="1200" kern="1200" dirty="0" smtClean="0">
                <a:solidFill>
                  <a:schemeClr val="tx1"/>
                </a:solidFill>
                <a:effectLst/>
                <a:latin typeface="+mn-lt"/>
                <a:ea typeface="+mn-ea"/>
                <a:cs typeface="+mn-cs"/>
              </a:rPr>
              <a:t> asked God to help her do what was right, she like all of us, sometimes did things that were wrong. As a little girl </a:t>
            </a:r>
            <a:r>
              <a:rPr lang="en-GB" sz="1200" kern="1200" dirty="0" err="1" smtClean="0">
                <a:solidFill>
                  <a:schemeClr val="tx1"/>
                </a:solidFill>
                <a:effectLst/>
                <a:latin typeface="+mn-lt"/>
                <a:ea typeface="+mn-ea"/>
                <a:cs typeface="+mn-cs"/>
              </a:rPr>
              <a:t>Thérèse</a:t>
            </a:r>
            <a:r>
              <a:rPr lang="en-GB" sz="1200" kern="1200" dirty="0" smtClean="0">
                <a:solidFill>
                  <a:schemeClr val="tx1"/>
                </a:solidFill>
                <a:effectLst/>
                <a:latin typeface="+mn-lt"/>
                <a:ea typeface="+mn-ea"/>
                <a:cs typeface="+mn-cs"/>
              </a:rPr>
              <a:t> was stubborn, would refuse to do housework, and liked to get her own way. </a:t>
            </a:r>
          </a:p>
          <a:p>
            <a:endParaRPr lang="en-GB" sz="1200" kern="1200" dirty="0" smtClean="0">
              <a:solidFill>
                <a:schemeClr val="tx1"/>
              </a:solidFill>
              <a:effectLst/>
              <a:latin typeface="+mn-lt"/>
              <a:ea typeface="+mn-ea"/>
              <a:cs typeface="+mn-cs"/>
            </a:endParaRPr>
          </a:p>
          <a:p>
            <a:r>
              <a:rPr lang="en-GB" sz="1200" i="1" kern="1200" dirty="0" smtClean="0">
                <a:solidFill>
                  <a:schemeClr val="tx1"/>
                </a:solidFill>
                <a:effectLst/>
                <a:latin typeface="+mn-lt"/>
                <a:ea typeface="+mn-ea"/>
                <a:cs typeface="+mn-cs"/>
              </a:rPr>
              <a:t>Ask for a show of hands</a:t>
            </a:r>
            <a:r>
              <a:rPr lang="en-GB" sz="1200" kern="1200" dirty="0" smtClean="0">
                <a:solidFill>
                  <a:schemeClr val="tx1"/>
                </a:solidFill>
                <a:effectLst/>
                <a:latin typeface="+mn-lt"/>
                <a:ea typeface="+mn-ea"/>
                <a:cs typeface="+mn-cs"/>
              </a:rPr>
              <a:t>: Who else sometimes finds it difficult to do as they are asked by their parents?  Who else doesn’t like doing chores like washing the dishes or tidying up? They are not alone!</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In spite of her occasional wrongdoing, </a:t>
            </a:r>
            <a:r>
              <a:rPr lang="en-GB" sz="1200" kern="1200" dirty="0" err="1" smtClean="0">
                <a:solidFill>
                  <a:schemeClr val="tx1"/>
                </a:solidFill>
                <a:effectLst/>
                <a:latin typeface="+mn-lt"/>
                <a:ea typeface="+mn-ea"/>
                <a:cs typeface="+mn-cs"/>
              </a:rPr>
              <a:t>Thérèse</a:t>
            </a:r>
            <a:r>
              <a:rPr lang="en-GB" sz="1200" kern="1200" dirty="0" smtClean="0">
                <a:solidFill>
                  <a:schemeClr val="tx1"/>
                </a:solidFill>
                <a:effectLst/>
                <a:latin typeface="+mn-lt"/>
                <a:ea typeface="+mn-ea"/>
                <a:cs typeface="+mn-cs"/>
              </a:rPr>
              <a:t> really did want to make good choices</a:t>
            </a:r>
            <a:r>
              <a:rPr lang="en-GB" sz="1200" kern="1200" baseline="0" dirty="0" smtClean="0">
                <a:solidFill>
                  <a:schemeClr val="tx1"/>
                </a:solidFill>
                <a:effectLst/>
                <a:latin typeface="+mn-lt"/>
                <a:ea typeface="+mn-ea"/>
                <a:cs typeface="+mn-cs"/>
              </a:rPr>
              <a:t> and s</a:t>
            </a:r>
            <a:r>
              <a:rPr lang="en-GB" sz="1200" kern="1200" dirty="0" smtClean="0">
                <a:solidFill>
                  <a:schemeClr val="tx1"/>
                </a:solidFill>
                <a:effectLst/>
                <a:latin typeface="+mn-lt"/>
                <a:ea typeface="+mn-ea"/>
                <a:cs typeface="+mn-cs"/>
              </a:rPr>
              <a:t>he prayed that God might help her to do</a:t>
            </a:r>
            <a:r>
              <a:rPr lang="en-GB" sz="1200" kern="1200" baseline="0" dirty="0" smtClean="0">
                <a:solidFill>
                  <a:schemeClr val="tx1"/>
                </a:solidFill>
                <a:effectLst/>
                <a:latin typeface="+mn-lt"/>
                <a:ea typeface="+mn-ea"/>
                <a:cs typeface="+mn-cs"/>
              </a:rPr>
              <a:t> so</a:t>
            </a:r>
            <a:r>
              <a:rPr lang="en-GB" sz="1200" kern="1200" dirty="0" smtClean="0">
                <a:solidFill>
                  <a:schemeClr val="tx1"/>
                </a:solidFill>
                <a:effectLst/>
                <a:latin typeface="+mn-lt"/>
                <a:ea typeface="+mn-ea"/>
                <a:cs typeface="+mn-cs"/>
              </a:rPr>
              <a:t>.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From when she was a little girl, </a:t>
            </a:r>
            <a:r>
              <a:rPr lang="en-GB" sz="1200" kern="1200" dirty="0" err="1" smtClean="0">
                <a:solidFill>
                  <a:schemeClr val="tx1"/>
                </a:solidFill>
                <a:effectLst/>
                <a:latin typeface="+mn-lt"/>
                <a:ea typeface="+mn-ea"/>
                <a:cs typeface="+mn-cs"/>
              </a:rPr>
              <a:t>Thérèse</a:t>
            </a:r>
            <a:r>
              <a:rPr lang="en-GB" sz="1200" kern="1200" dirty="0" smtClean="0">
                <a:solidFill>
                  <a:schemeClr val="tx1"/>
                </a:solidFill>
                <a:effectLst/>
                <a:latin typeface="+mn-lt"/>
                <a:ea typeface="+mn-ea"/>
                <a:cs typeface="+mn-cs"/>
              </a:rPr>
              <a:t> always believed that God listened to her prayers and was very close to her. As she grew she decided that she wanted to be very close to God too. </a:t>
            </a:r>
            <a:r>
              <a:rPr lang="en-GB" sz="1200" kern="1200" dirty="0" err="1" smtClean="0">
                <a:solidFill>
                  <a:schemeClr val="tx1"/>
                </a:solidFill>
                <a:effectLst/>
                <a:latin typeface="+mn-lt"/>
                <a:ea typeface="+mn-ea"/>
                <a:cs typeface="+mn-cs"/>
              </a:rPr>
              <a:t>Thérèse</a:t>
            </a:r>
            <a:r>
              <a:rPr lang="en-GB" sz="1200" kern="1200" dirty="0" smtClean="0">
                <a:solidFill>
                  <a:schemeClr val="tx1"/>
                </a:solidFill>
                <a:effectLst/>
                <a:latin typeface="+mn-lt"/>
                <a:ea typeface="+mn-ea"/>
                <a:cs typeface="+mn-cs"/>
              </a:rPr>
              <a:t> told her family that she wanted to become a nun and do great things for God. </a:t>
            </a:r>
          </a:p>
          <a:p>
            <a:endParaRPr lang="en-GB" sz="1200" kern="1200" dirty="0" smtClean="0">
              <a:solidFill>
                <a:schemeClr val="tx1"/>
              </a:solidFill>
              <a:effectLst/>
              <a:latin typeface="+mn-lt"/>
              <a:ea typeface="+mn-ea"/>
              <a:cs typeface="+mn-cs"/>
            </a:endParaRPr>
          </a:p>
          <a:p>
            <a:r>
              <a:rPr lang="en-GB" sz="1200" i="1" kern="1200" dirty="0" smtClean="0">
                <a:solidFill>
                  <a:schemeClr val="tx1"/>
                </a:solidFill>
                <a:effectLst/>
                <a:latin typeface="+mn-lt"/>
                <a:ea typeface="+mn-ea"/>
                <a:cs typeface="+mn-cs"/>
              </a:rPr>
              <a:t>Ask if any of the children can explain what a nun is. Click to reveal first of two images.</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A nun is a woman who chooses to spend her life loving God and helping others in a special way. They leave their family and friends to live with other nuns in a building called a convent. The nuns spend their time together praying for others and for the world. They also do what they can to help people practically so that everybody might know how much God cares for us. </a:t>
            </a:r>
          </a:p>
          <a:p>
            <a:endParaRPr lang="en-GB" sz="1200" kern="1200" dirty="0" smtClean="0">
              <a:solidFill>
                <a:schemeClr val="tx1"/>
              </a:solidFill>
              <a:effectLst/>
              <a:latin typeface="+mn-lt"/>
              <a:ea typeface="+mn-ea"/>
              <a:cs typeface="+mn-cs"/>
            </a:endParaRPr>
          </a:p>
          <a:p>
            <a:r>
              <a:rPr lang="en-GB" sz="1200" kern="1200" dirty="0" err="1" smtClean="0">
                <a:solidFill>
                  <a:schemeClr val="tx1"/>
                </a:solidFill>
                <a:effectLst/>
                <a:latin typeface="+mn-lt"/>
                <a:ea typeface="+mn-ea"/>
                <a:cs typeface="+mn-cs"/>
              </a:rPr>
              <a:t>Thérèse</a:t>
            </a:r>
            <a:r>
              <a:rPr lang="en-GB" sz="1200" kern="1200" dirty="0" smtClean="0">
                <a:solidFill>
                  <a:schemeClr val="tx1"/>
                </a:solidFill>
                <a:effectLst/>
                <a:latin typeface="+mn-lt"/>
                <a:ea typeface="+mn-ea"/>
                <a:cs typeface="+mn-cs"/>
              </a:rPr>
              <a:t> told her family that she wanted to be a certain kind of nun. </a:t>
            </a:r>
            <a:r>
              <a:rPr lang="en-GB" sz="1200" i="1" kern="1200" dirty="0" smtClean="0">
                <a:solidFill>
                  <a:schemeClr val="tx1"/>
                </a:solidFill>
                <a:effectLst/>
                <a:latin typeface="+mn-lt"/>
                <a:ea typeface="+mn-ea"/>
                <a:cs typeface="+mn-cs"/>
              </a:rPr>
              <a:t>Click  to reveal second image.</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She wanted to be a missionary nun. That’s a nun who delivers God’s love in places far away, in foreign countries where people are suffering and in need of help. </a:t>
            </a:r>
            <a:r>
              <a:rPr lang="en-GB" sz="1200" kern="1200" dirty="0" err="1" smtClean="0">
                <a:solidFill>
                  <a:schemeClr val="tx1"/>
                </a:solidFill>
                <a:effectLst/>
                <a:latin typeface="+mn-lt"/>
                <a:ea typeface="+mn-ea"/>
                <a:cs typeface="+mn-cs"/>
              </a:rPr>
              <a:t>Thérèse</a:t>
            </a:r>
            <a:r>
              <a:rPr lang="en-GB" sz="1200" kern="1200" dirty="0" smtClean="0">
                <a:solidFill>
                  <a:schemeClr val="tx1"/>
                </a:solidFill>
                <a:effectLst/>
                <a:latin typeface="+mn-lt"/>
                <a:ea typeface="+mn-ea"/>
                <a:cs typeface="+mn-cs"/>
              </a:rPr>
              <a:t> was so determined to do this, that at 14 she went to her local convent and asked the nuns if she could join them. But they told </a:t>
            </a:r>
            <a:r>
              <a:rPr lang="en-GB" sz="1200" kern="1200" dirty="0" err="1" smtClean="0">
                <a:solidFill>
                  <a:schemeClr val="tx1"/>
                </a:solidFill>
                <a:effectLst/>
                <a:latin typeface="+mn-lt"/>
                <a:ea typeface="+mn-ea"/>
                <a:cs typeface="+mn-cs"/>
              </a:rPr>
              <a:t>Thérèse</a:t>
            </a:r>
            <a:r>
              <a:rPr lang="en-GB" sz="1200" kern="1200" dirty="0" smtClean="0">
                <a:solidFill>
                  <a:schemeClr val="tx1"/>
                </a:solidFill>
                <a:effectLst/>
                <a:latin typeface="+mn-lt"/>
                <a:ea typeface="+mn-ea"/>
                <a:cs typeface="+mn-cs"/>
              </a:rPr>
              <a:t> she was too young and should wait until she was older. </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pc="0" baseline="0" dirty="0" smtClean="0"/>
          </a:p>
        </p:txBody>
      </p:sp>
      <p:sp>
        <p:nvSpPr>
          <p:cNvPr id="4" name="Slide Number Placeholder 3"/>
          <p:cNvSpPr>
            <a:spLocks noGrp="1"/>
          </p:cNvSpPr>
          <p:nvPr>
            <p:ph type="sldNum" sz="quarter" idx="10"/>
          </p:nvPr>
        </p:nvSpPr>
        <p:spPr/>
        <p:txBody>
          <a:bodyPr/>
          <a:lstStyle/>
          <a:p>
            <a:fld id="{A676D3E3-D653-4FA7-8260-1F36DF993642}" type="slidenum">
              <a:rPr lang="en-GB" smtClean="0"/>
              <a:t>3</a:t>
            </a:fld>
            <a:endParaRPr lang="en-GB"/>
          </a:p>
        </p:txBody>
      </p:sp>
    </p:spTree>
    <p:extLst>
      <p:ext uri="{BB962C8B-B14F-4D97-AF65-F5344CB8AC3E}">
        <p14:creationId xmlns:p14="http://schemas.microsoft.com/office/powerpoint/2010/main" val="7298453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But </a:t>
            </a:r>
            <a:r>
              <a:rPr lang="en-GB" sz="1200" kern="1200" dirty="0" err="1" smtClean="0">
                <a:solidFill>
                  <a:schemeClr val="tx1"/>
                </a:solidFill>
                <a:effectLst/>
                <a:latin typeface="+mn-lt"/>
                <a:ea typeface="+mn-ea"/>
                <a:cs typeface="+mn-cs"/>
              </a:rPr>
              <a:t>Thérèse</a:t>
            </a:r>
            <a:r>
              <a:rPr lang="en-GB" sz="1200" kern="1200" dirty="0" smtClean="0">
                <a:solidFill>
                  <a:schemeClr val="tx1"/>
                </a:solidFill>
                <a:effectLst/>
                <a:latin typeface="+mn-lt"/>
                <a:ea typeface="+mn-ea"/>
                <a:cs typeface="+mn-cs"/>
              </a:rPr>
              <a:t> didn’t want to wait. She made a plan. She put up her hair to make herself look older and went to see the Bishop to ask him if she could enter the convent </a:t>
            </a:r>
            <a:r>
              <a:rPr lang="en-GB" sz="1200" i="1" kern="1200" dirty="0" smtClean="0">
                <a:solidFill>
                  <a:schemeClr val="tx1"/>
                </a:solidFill>
                <a:effectLst/>
                <a:latin typeface="+mn-lt"/>
                <a:ea typeface="+mn-ea"/>
                <a:cs typeface="+mn-cs"/>
              </a:rPr>
              <a:t>(click to reveal image of Bishop). </a:t>
            </a:r>
            <a:r>
              <a:rPr lang="en-GB" sz="1200" kern="1200" dirty="0" smtClean="0">
                <a:solidFill>
                  <a:schemeClr val="tx1"/>
                </a:solidFill>
                <a:effectLst/>
                <a:latin typeface="+mn-lt"/>
                <a:ea typeface="+mn-ea"/>
                <a:cs typeface="+mn-cs"/>
              </a:rPr>
              <a:t>But the Bishop also told </a:t>
            </a:r>
            <a:r>
              <a:rPr lang="en-GB" sz="1200" kern="1200" dirty="0" err="1" smtClean="0">
                <a:solidFill>
                  <a:schemeClr val="tx1"/>
                </a:solidFill>
                <a:effectLst/>
                <a:latin typeface="+mn-lt"/>
                <a:ea typeface="+mn-ea"/>
                <a:cs typeface="+mn-cs"/>
              </a:rPr>
              <a:t>Thérèse</a:t>
            </a:r>
            <a:r>
              <a:rPr lang="en-GB" sz="1200" kern="1200" dirty="0" smtClean="0">
                <a:solidFill>
                  <a:schemeClr val="tx1"/>
                </a:solidFill>
                <a:effectLst/>
                <a:latin typeface="+mn-lt"/>
                <a:ea typeface="+mn-ea"/>
                <a:cs typeface="+mn-cs"/>
              </a:rPr>
              <a:t> she was too young.</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Undeterred, </a:t>
            </a:r>
            <a:r>
              <a:rPr lang="en-GB" sz="1200" kern="1200" dirty="0" err="1" smtClean="0">
                <a:solidFill>
                  <a:schemeClr val="tx1"/>
                </a:solidFill>
                <a:effectLst/>
                <a:latin typeface="+mn-lt"/>
                <a:ea typeface="+mn-ea"/>
                <a:cs typeface="+mn-cs"/>
              </a:rPr>
              <a:t>Thérèse</a:t>
            </a:r>
            <a:r>
              <a:rPr lang="en-GB" sz="1200" kern="1200" dirty="0" smtClean="0">
                <a:solidFill>
                  <a:schemeClr val="tx1"/>
                </a:solidFill>
                <a:effectLst/>
                <a:latin typeface="+mn-lt"/>
                <a:ea typeface="+mn-ea"/>
                <a:cs typeface="+mn-cs"/>
              </a:rPr>
              <a:t> convinced her father to travel with her to Rome. </a:t>
            </a:r>
          </a:p>
          <a:p>
            <a:endParaRPr lang="en-GB" sz="1200" kern="1200" dirty="0" smtClean="0">
              <a:solidFill>
                <a:schemeClr val="tx1"/>
              </a:solidFill>
              <a:effectLst/>
              <a:latin typeface="+mn-lt"/>
              <a:ea typeface="+mn-ea"/>
              <a:cs typeface="+mn-cs"/>
            </a:endParaRPr>
          </a:p>
          <a:p>
            <a:r>
              <a:rPr lang="en-GB" sz="1200" i="1" kern="1200" dirty="0" smtClean="0">
                <a:solidFill>
                  <a:schemeClr val="tx1"/>
                </a:solidFill>
                <a:effectLst/>
                <a:latin typeface="+mn-lt"/>
                <a:ea typeface="+mn-ea"/>
                <a:cs typeface="+mn-cs"/>
              </a:rPr>
              <a:t>Does anyone know where Rome is and which special person lives there?</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Rome is in Italy, which is in Europe. And the special person who lives in Rome is the Pope.</a:t>
            </a:r>
          </a:p>
          <a:p>
            <a:endParaRPr lang="en-GB" sz="1200" kern="1200" dirty="0" smtClean="0">
              <a:solidFill>
                <a:schemeClr val="tx1"/>
              </a:solidFill>
              <a:effectLst/>
              <a:latin typeface="+mn-lt"/>
              <a:ea typeface="+mn-ea"/>
              <a:cs typeface="+mn-cs"/>
            </a:endParaRPr>
          </a:p>
          <a:p>
            <a:r>
              <a:rPr lang="en-GB" sz="1200" i="1" kern="1200" dirty="0" smtClean="0">
                <a:solidFill>
                  <a:schemeClr val="tx1"/>
                </a:solidFill>
                <a:effectLst/>
                <a:latin typeface="+mn-lt"/>
                <a:ea typeface="+mn-ea"/>
                <a:cs typeface="+mn-cs"/>
              </a:rPr>
              <a:t>Does anyone know who the Pope is and what he does?</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Pope is the head of the Catholic Church and his role is to help people follow the example of Jesus and love one another. Our Pope today is called Francis. But in </a:t>
            </a:r>
            <a:r>
              <a:rPr lang="en-GB" sz="1200" kern="1200" dirty="0" err="1" smtClean="0">
                <a:solidFill>
                  <a:schemeClr val="tx1"/>
                </a:solidFill>
                <a:effectLst/>
                <a:latin typeface="+mn-lt"/>
                <a:ea typeface="+mn-ea"/>
                <a:cs typeface="+mn-cs"/>
              </a:rPr>
              <a:t>Thérèse’s</a:t>
            </a:r>
            <a:r>
              <a:rPr lang="en-GB" sz="1200" kern="1200" dirty="0" smtClean="0">
                <a:solidFill>
                  <a:schemeClr val="tx1"/>
                </a:solidFill>
                <a:effectLst/>
                <a:latin typeface="+mn-lt"/>
                <a:ea typeface="+mn-ea"/>
                <a:cs typeface="+mn-cs"/>
              </a:rPr>
              <a:t> lifetime, the Pope was called Leo </a:t>
            </a:r>
            <a:r>
              <a:rPr lang="en-GB" sz="1200" i="1" kern="1200" dirty="0" smtClean="0">
                <a:solidFill>
                  <a:schemeClr val="tx1"/>
                </a:solidFill>
                <a:effectLst/>
                <a:latin typeface="+mn-lt"/>
                <a:ea typeface="+mn-ea"/>
                <a:cs typeface="+mn-cs"/>
              </a:rPr>
              <a:t>(click  to reveal image of Pope Leo XIII)</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Pope Leo’s staff told Therese and her father that in spite of their long journey, they were not allowed to speak to the Pope. This wasn’t going to stop </a:t>
            </a:r>
            <a:r>
              <a:rPr lang="en-GB" sz="1200" kern="1200" dirty="0" err="1" smtClean="0">
                <a:solidFill>
                  <a:schemeClr val="tx1"/>
                </a:solidFill>
                <a:effectLst/>
                <a:latin typeface="+mn-lt"/>
                <a:ea typeface="+mn-ea"/>
                <a:cs typeface="+mn-cs"/>
              </a:rPr>
              <a:t>Thérèse</a:t>
            </a:r>
            <a:r>
              <a:rPr lang="en-GB" sz="1200" kern="1200" dirty="0" smtClean="0">
                <a:solidFill>
                  <a:schemeClr val="tx1"/>
                </a:solidFill>
                <a:effectLst/>
                <a:latin typeface="+mn-lt"/>
                <a:ea typeface="+mn-ea"/>
                <a:cs typeface="+mn-cs"/>
              </a:rPr>
              <a:t>; she was determined to meet with Pope Leo and would not leave until she did so. Her persistence paid off and she was allowed to meet with him. </a:t>
            </a:r>
          </a:p>
          <a:p>
            <a:endParaRPr lang="en-GB" sz="1200" kern="1200" dirty="0" smtClean="0">
              <a:solidFill>
                <a:schemeClr val="tx1"/>
              </a:solidFill>
              <a:effectLst/>
              <a:latin typeface="+mn-lt"/>
              <a:ea typeface="+mn-ea"/>
              <a:cs typeface="+mn-cs"/>
            </a:endParaRPr>
          </a:p>
          <a:p>
            <a:r>
              <a:rPr lang="en-GB" sz="1200" i="1" kern="1200" dirty="0" smtClean="0">
                <a:solidFill>
                  <a:schemeClr val="tx1"/>
                </a:solidFill>
                <a:effectLst/>
                <a:latin typeface="+mn-lt"/>
                <a:ea typeface="+mn-ea"/>
                <a:cs typeface="+mn-cs"/>
              </a:rPr>
              <a:t>When </a:t>
            </a:r>
            <a:r>
              <a:rPr lang="en-GB" sz="1200" i="1" kern="1200" dirty="0" err="1" smtClean="0">
                <a:solidFill>
                  <a:schemeClr val="tx1"/>
                </a:solidFill>
                <a:effectLst/>
                <a:latin typeface="+mn-lt"/>
                <a:ea typeface="+mn-ea"/>
                <a:cs typeface="+mn-cs"/>
              </a:rPr>
              <a:t>Thérèse</a:t>
            </a:r>
            <a:r>
              <a:rPr lang="en-GB" sz="1200" i="1" kern="1200" dirty="0" smtClean="0">
                <a:solidFill>
                  <a:schemeClr val="tx1"/>
                </a:solidFill>
                <a:effectLst/>
                <a:latin typeface="+mn-lt"/>
                <a:ea typeface="+mn-ea"/>
                <a:cs typeface="+mn-cs"/>
              </a:rPr>
              <a:t> met Pope Leo, what do you think she asked him?</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She asked him if she could join the convent and become a nun.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Pope told </a:t>
            </a:r>
            <a:r>
              <a:rPr lang="en-GB" sz="1200" kern="1200" dirty="0" err="1" smtClean="0">
                <a:solidFill>
                  <a:schemeClr val="tx1"/>
                </a:solidFill>
                <a:effectLst/>
                <a:latin typeface="+mn-lt"/>
                <a:ea typeface="+mn-ea"/>
                <a:cs typeface="+mn-cs"/>
              </a:rPr>
              <a:t>Thérèse</a:t>
            </a:r>
            <a:r>
              <a:rPr lang="en-GB" sz="1200" kern="1200" dirty="0" smtClean="0">
                <a:solidFill>
                  <a:schemeClr val="tx1"/>
                </a:solidFill>
                <a:effectLst/>
                <a:latin typeface="+mn-lt"/>
                <a:ea typeface="+mn-ea"/>
                <a:cs typeface="+mn-cs"/>
              </a:rPr>
              <a:t> to listen to her Bishop and the older nuns; if they felt she was too young then she would have to wait. But that was not enough for this very determined young lady! She rested her hands on the Pope’s knees and begged him to help her. Gazing at her kindly, the Pope replied, 'Go - go - you will become a nun if it is God’s will.’</a:t>
            </a:r>
          </a:p>
          <a:p>
            <a:endParaRPr lang="en-GB" sz="1200" kern="1200" dirty="0" smtClean="0">
              <a:solidFill>
                <a:schemeClr val="tx1"/>
              </a:solidFill>
              <a:effectLst/>
              <a:latin typeface="+mn-lt"/>
              <a:ea typeface="+mn-ea"/>
              <a:cs typeface="+mn-cs"/>
            </a:endParaRPr>
          </a:p>
          <a:p>
            <a:r>
              <a:rPr lang="en-GB" sz="1200" kern="1200" dirty="0" err="1" smtClean="0">
                <a:solidFill>
                  <a:schemeClr val="tx1"/>
                </a:solidFill>
                <a:effectLst/>
                <a:latin typeface="+mn-lt"/>
                <a:ea typeface="+mn-ea"/>
                <a:cs typeface="+mn-cs"/>
              </a:rPr>
              <a:t>Thérèse</a:t>
            </a:r>
            <a:r>
              <a:rPr lang="en-GB" sz="1200" kern="1200" dirty="0" smtClean="0">
                <a:solidFill>
                  <a:schemeClr val="tx1"/>
                </a:solidFill>
                <a:effectLst/>
                <a:latin typeface="+mn-lt"/>
                <a:ea typeface="+mn-ea"/>
                <a:cs typeface="+mn-cs"/>
              </a:rPr>
              <a:t> trusted in God’s plan for her. She prayed that she would make good choices and never be discouraged. </a:t>
            </a:r>
          </a:p>
          <a:p>
            <a:endParaRPr lang="en-GB" sz="1200" kern="1200" dirty="0" smtClean="0">
              <a:solidFill>
                <a:schemeClr val="tx1"/>
              </a:solidFill>
              <a:effectLst/>
              <a:latin typeface="+mn-lt"/>
              <a:ea typeface="+mn-ea"/>
              <a:cs typeface="+mn-cs"/>
            </a:endParaRPr>
          </a:p>
          <a:p>
            <a:r>
              <a:rPr lang="en-GB" sz="1200" i="1" kern="1200" dirty="0" smtClean="0">
                <a:solidFill>
                  <a:schemeClr val="tx1"/>
                </a:solidFill>
                <a:effectLst/>
                <a:latin typeface="+mn-lt"/>
                <a:ea typeface="+mn-ea"/>
                <a:cs typeface="+mn-cs"/>
              </a:rPr>
              <a:t>Ask if the children can think of a time when they felt strongly that they’d made a good choice. Examples might be speaking out for someone who has been treated unfairly, or not giving up when faced with a difficult task.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Maybe, like </a:t>
            </a:r>
            <a:r>
              <a:rPr lang="en-GB" sz="1200" kern="1200" dirty="0" err="1" smtClean="0">
                <a:solidFill>
                  <a:schemeClr val="tx1"/>
                </a:solidFill>
                <a:effectLst/>
                <a:latin typeface="+mn-lt"/>
                <a:ea typeface="+mn-ea"/>
                <a:cs typeface="+mn-cs"/>
              </a:rPr>
              <a:t>Thérèse</a:t>
            </a:r>
            <a:r>
              <a:rPr lang="en-GB" sz="1200" kern="1200" dirty="0" smtClean="0">
                <a:solidFill>
                  <a:schemeClr val="tx1"/>
                </a:solidFill>
                <a:effectLst/>
                <a:latin typeface="+mn-lt"/>
                <a:ea typeface="+mn-ea"/>
                <a:cs typeface="+mn-cs"/>
              </a:rPr>
              <a:t>, they asked God to help them. Maybe</a:t>
            </a:r>
            <a:r>
              <a:rPr lang="en-GB" sz="1200" kern="1200" baseline="0" dirty="0" smtClean="0">
                <a:solidFill>
                  <a:schemeClr val="tx1"/>
                </a:solidFill>
                <a:effectLst/>
                <a:latin typeface="+mn-lt"/>
                <a:ea typeface="+mn-ea"/>
                <a:cs typeface="+mn-cs"/>
              </a:rPr>
              <a:t> in the future they could pray for God’s help and guidance again. </a:t>
            </a:r>
            <a:endParaRPr lang="en-GB" baseline="0" dirty="0" smtClean="0"/>
          </a:p>
        </p:txBody>
      </p:sp>
      <p:sp>
        <p:nvSpPr>
          <p:cNvPr id="4" name="Slide Number Placeholder 3"/>
          <p:cNvSpPr>
            <a:spLocks noGrp="1"/>
          </p:cNvSpPr>
          <p:nvPr>
            <p:ph type="sldNum" sz="quarter" idx="10"/>
          </p:nvPr>
        </p:nvSpPr>
        <p:spPr/>
        <p:txBody>
          <a:bodyPr/>
          <a:lstStyle/>
          <a:p>
            <a:fld id="{A676D3E3-D653-4FA7-8260-1F36DF993642}" type="slidenum">
              <a:rPr lang="en-GB" smtClean="0"/>
              <a:t>4</a:t>
            </a:fld>
            <a:endParaRPr lang="en-GB"/>
          </a:p>
        </p:txBody>
      </p:sp>
    </p:spTree>
    <p:extLst>
      <p:ext uri="{BB962C8B-B14F-4D97-AF65-F5344CB8AC3E}">
        <p14:creationId xmlns:p14="http://schemas.microsoft.com/office/powerpoint/2010/main" val="7298453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Due to her determination, when she was only 15, </a:t>
            </a:r>
            <a:r>
              <a:rPr lang="en-GB" sz="1200" kern="1200" dirty="0" err="1" smtClean="0">
                <a:solidFill>
                  <a:schemeClr val="tx1"/>
                </a:solidFill>
                <a:effectLst/>
                <a:latin typeface="+mn-lt"/>
                <a:ea typeface="+mn-ea"/>
                <a:cs typeface="+mn-cs"/>
              </a:rPr>
              <a:t>Thérèse</a:t>
            </a:r>
            <a:r>
              <a:rPr lang="en-GB" sz="1200" kern="1200" dirty="0" smtClean="0">
                <a:solidFill>
                  <a:schemeClr val="tx1"/>
                </a:solidFill>
                <a:effectLst/>
                <a:latin typeface="+mn-lt"/>
                <a:ea typeface="+mn-ea"/>
                <a:cs typeface="+mn-cs"/>
              </a:rPr>
              <a:t> finally did become a nun</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but not a missionary nun. It was felt that </a:t>
            </a:r>
            <a:r>
              <a:rPr lang="en-GB" sz="1200" kern="1200" dirty="0" err="1" smtClean="0">
                <a:solidFill>
                  <a:schemeClr val="tx1"/>
                </a:solidFill>
                <a:effectLst/>
                <a:latin typeface="+mn-lt"/>
                <a:ea typeface="+mn-ea"/>
                <a:cs typeface="+mn-cs"/>
              </a:rPr>
              <a:t>Thérèse</a:t>
            </a:r>
            <a:r>
              <a:rPr lang="en-GB" sz="1200" kern="1200" dirty="0" smtClean="0">
                <a:solidFill>
                  <a:schemeClr val="tx1"/>
                </a:solidFill>
                <a:effectLst/>
                <a:latin typeface="+mn-lt"/>
                <a:ea typeface="+mn-ea"/>
                <a:cs typeface="+mn-cs"/>
              </a:rPr>
              <a:t> wasn’t strong enough to make long and difficult journeys to far away lands. Once again </a:t>
            </a:r>
            <a:r>
              <a:rPr lang="en-GB" sz="1200" kern="1200" dirty="0" err="1" smtClean="0">
                <a:solidFill>
                  <a:schemeClr val="tx1"/>
                </a:solidFill>
                <a:effectLst/>
                <a:latin typeface="+mn-lt"/>
                <a:ea typeface="+mn-ea"/>
                <a:cs typeface="+mn-cs"/>
              </a:rPr>
              <a:t>Thérèse</a:t>
            </a:r>
            <a:r>
              <a:rPr lang="en-GB" sz="1200" kern="1200" dirty="0" smtClean="0">
                <a:solidFill>
                  <a:schemeClr val="tx1"/>
                </a:solidFill>
                <a:effectLst/>
                <a:latin typeface="+mn-lt"/>
                <a:ea typeface="+mn-ea"/>
                <a:cs typeface="+mn-cs"/>
              </a:rPr>
              <a:t> was determined that she was not going to be defeated. Although she too realised that she couldn’t become a missionary, she decided that she would find another way to do great things for God.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way she did this was quite extraordinary. In the convent </a:t>
            </a:r>
            <a:r>
              <a:rPr lang="en-GB" sz="1200" kern="1200" dirty="0" err="1" smtClean="0">
                <a:solidFill>
                  <a:schemeClr val="tx1"/>
                </a:solidFill>
                <a:effectLst/>
                <a:latin typeface="+mn-lt"/>
                <a:ea typeface="+mn-ea"/>
                <a:cs typeface="+mn-cs"/>
              </a:rPr>
              <a:t>Thérèse</a:t>
            </a:r>
            <a:r>
              <a:rPr lang="en-GB" sz="1200" kern="1200" dirty="0" smtClean="0">
                <a:solidFill>
                  <a:schemeClr val="tx1"/>
                </a:solidFill>
                <a:effectLst/>
                <a:latin typeface="+mn-lt"/>
                <a:ea typeface="+mn-ea"/>
                <a:cs typeface="+mn-cs"/>
              </a:rPr>
              <a:t>, like the other nuns, was given lots of ordinary tasks to do such as scrubbing the floor, cleaning the bathroom, washing up.  Knowing that she wasn’t going to be a great missionary, </a:t>
            </a:r>
            <a:r>
              <a:rPr lang="en-GB" sz="1200" kern="1200" dirty="0" err="1" smtClean="0">
                <a:solidFill>
                  <a:schemeClr val="tx1"/>
                </a:solidFill>
                <a:effectLst/>
                <a:latin typeface="+mn-lt"/>
                <a:ea typeface="+mn-ea"/>
                <a:cs typeface="+mn-cs"/>
              </a:rPr>
              <a:t>Thérèse</a:t>
            </a:r>
            <a:r>
              <a:rPr lang="en-GB" sz="1200" kern="1200" dirty="0" smtClean="0">
                <a:solidFill>
                  <a:schemeClr val="tx1"/>
                </a:solidFill>
                <a:effectLst/>
                <a:latin typeface="+mn-lt"/>
                <a:ea typeface="+mn-ea"/>
                <a:cs typeface="+mn-cs"/>
              </a:rPr>
              <a:t> decided that everything she did each day - especially the small tasks - she would do with great love. She called this her ‘Little Way’.</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Soon her decision to do little things with great love became part of her life. She made sure to be cheerful and do as she was asked. These might seem like tiny acts, but remember how as a girl </a:t>
            </a:r>
            <a:r>
              <a:rPr lang="en-GB" sz="1200" kern="1200" dirty="0" err="1" smtClean="0">
                <a:solidFill>
                  <a:schemeClr val="tx1"/>
                </a:solidFill>
                <a:effectLst/>
                <a:latin typeface="+mn-lt"/>
                <a:ea typeface="+mn-ea"/>
                <a:cs typeface="+mn-cs"/>
              </a:rPr>
              <a:t>Thérèse</a:t>
            </a:r>
            <a:r>
              <a:rPr lang="en-GB" sz="1200" kern="1200" dirty="0" smtClean="0">
                <a:solidFill>
                  <a:schemeClr val="tx1"/>
                </a:solidFill>
                <a:effectLst/>
                <a:latin typeface="+mn-lt"/>
                <a:ea typeface="+mn-ea"/>
                <a:cs typeface="+mn-cs"/>
              </a:rPr>
              <a:t> had hated chores, was stubborn, and had wanted her own way.</a:t>
            </a:r>
          </a:p>
          <a:p>
            <a:pPr marL="0" indent="0">
              <a:buFont typeface="Arial" panose="020B0604020202020204" pitchFamily="34" charset="0"/>
              <a:buNone/>
            </a:pPr>
            <a:endParaRPr lang="en-GB" baseline="0" dirty="0" smtClean="0">
              <a:effectLst/>
            </a:endParaRPr>
          </a:p>
        </p:txBody>
      </p:sp>
      <p:sp>
        <p:nvSpPr>
          <p:cNvPr id="4" name="Slide Number Placeholder 3"/>
          <p:cNvSpPr>
            <a:spLocks noGrp="1"/>
          </p:cNvSpPr>
          <p:nvPr>
            <p:ph type="sldNum" sz="quarter" idx="10"/>
          </p:nvPr>
        </p:nvSpPr>
        <p:spPr/>
        <p:txBody>
          <a:bodyPr/>
          <a:lstStyle/>
          <a:p>
            <a:fld id="{A676D3E3-D653-4FA7-8260-1F36DF993642}" type="slidenum">
              <a:rPr lang="en-GB" smtClean="0"/>
              <a:t>5</a:t>
            </a:fld>
            <a:endParaRPr lang="en-GB"/>
          </a:p>
        </p:txBody>
      </p:sp>
    </p:spTree>
    <p:extLst>
      <p:ext uri="{BB962C8B-B14F-4D97-AF65-F5344CB8AC3E}">
        <p14:creationId xmlns:p14="http://schemas.microsoft.com/office/powerpoint/2010/main" val="29339704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To do these little kind deeds took a lot of effort and patience, but </a:t>
            </a:r>
            <a:r>
              <a:rPr lang="en-GB" sz="1200" kern="1200" dirty="0" err="1" smtClean="0">
                <a:solidFill>
                  <a:schemeClr val="tx1"/>
                </a:solidFill>
                <a:effectLst/>
                <a:latin typeface="+mn-lt"/>
                <a:ea typeface="+mn-ea"/>
                <a:cs typeface="+mn-cs"/>
              </a:rPr>
              <a:t>Thérèse</a:t>
            </a:r>
            <a:r>
              <a:rPr lang="en-GB" sz="1200" kern="1200" dirty="0" smtClean="0">
                <a:solidFill>
                  <a:schemeClr val="tx1"/>
                </a:solidFill>
                <a:effectLst/>
                <a:latin typeface="+mn-lt"/>
                <a:ea typeface="+mn-ea"/>
                <a:cs typeface="+mn-cs"/>
              </a:rPr>
              <a:t> was determined. The ‘little way’ is a very simple idea but it is not as easy as it sounds! Can you imagine not complaining when you don’t like the food you are given or the chores you are set? It can be quite a challenge!</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Very sadly </a:t>
            </a:r>
            <a:r>
              <a:rPr lang="en-GB" sz="1200" kern="1200" dirty="0" err="1" smtClean="0">
                <a:solidFill>
                  <a:schemeClr val="tx1"/>
                </a:solidFill>
                <a:effectLst/>
                <a:latin typeface="+mn-lt"/>
                <a:ea typeface="+mn-ea"/>
                <a:cs typeface="+mn-cs"/>
              </a:rPr>
              <a:t>Thérèse</a:t>
            </a:r>
            <a:r>
              <a:rPr lang="en-GB" sz="1200" kern="1200" dirty="0" smtClean="0">
                <a:solidFill>
                  <a:schemeClr val="tx1"/>
                </a:solidFill>
                <a:effectLst/>
                <a:latin typeface="+mn-lt"/>
                <a:ea typeface="+mn-ea"/>
                <a:cs typeface="+mn-cs"/>
              </a:rPr>
              <a:t> didn’t have a long life. She was only 24 when she died. The nuns who’d lived with her were very sad. They had admired how strong she was in her heart even though she was so small, and how much she loved God and others. The nuns felt that other people should hear about </a:t>
            </a:r>
            <a:r>
              <a:rPr lang="en-GB" sz="1200" kern="1200" dirty="0" err="1" smtClean="0">
                <a:solidFill>
                  <a:schemeClr val="tx1"/>
                </a:solidFill>
                <a:effectLst/>
                <a:latin typeface="+mn-lt"/>
                <a:ea typeface="+mn-ea"/>
                <a:cs typeface="+mn-cs"/>
              </a:rPr>
              <a:t>Thérèse</a:t>
            </a:r>
            <a:r>
              <a:rPr lang="en-GB" sz="1200" kern="1200" dirty="0" smtClean="0">
                <a:solidFill>
                  <a:schemeClr val="tx1"/>
                </a:solidFill>
                <a:effectLst/>
                <a:latin typeface="+mn-lt"/>
                <a:ea typeface="+mn-ea"/>
                <a:cs typeface="+mn-cs"/>
              </a:rPr>
              <a:t> and her ‘little way’, so they made some of </a:t>
            </a:r>
            <a:r>
              <a:rPr lang="en-GB" sz="1200" kern="1200" dirty="0" err="1" smtClean="0">
                <a:solidFill>
                  <a:schemeClr val="tx1"/>
                </a:solidFill>
                <a:effectLst/>
                <a:latin typeface="+mn-lt"/>
                <a:ea typeface="+mn-ea"/>
                <a:cs typeface="+mn-cs"/>
              </a:rPr>
              <a:t>Thérèse’s</a:t>
            </a:r>
            <a:r>
              <a:rPr lang="en-GB" sz="1200" kern="1200" dirty="0" smtClean="0">
                <a:solidFill>
                  <a:schemeClr val="tx1"/>
                </a:solidFill>
                <a:effectLst/>
                <a:latin typeface="+mn-lt"/>
                <a:ea typeface="+mn-ea"/>
                <a:cs typeface="+mn-cs"/>
              </a:rPr>
              <a:t> ideas and stories from her life into a book.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Soon </a:t>
            </a:r>
            <a:r>
              <a:rPr lang="en-GB" sz="1200" kern="1200" dirty="0" err="1" smtClean="0">
                <a:solidFill>
                  <a:schemeClr val="tx1"/>
                </a:solidFill>
                <a:effectLst/>
                <a:latin typeface="+mn-lt"/>
                <a:ea typeface="+mn-ea"/>
                <a:cs typeface="+mn-cs"/>
              </a:rPr>
              <a:t>Thérèse’s</a:t>
            </a:r>
            <a:r>
              <a:rPr lang="en-GB" sz="1200" kern="1200" dirty="0" smtClean="0">
                <a:solidFill>
                  <a:schemeClr val="tx1"/>
                </a:solidFill>
                <a:effectLst/>
                <a:latin typeface="+mn-lt"/>
                <a:ea typeface="+mn-ea"/>
                <a:cs typeface="+mn-cs"/>
              </a:rPr>
              <a:t> little way of loving God and others through ordinary, everyday tasks, became known throughout the world. Millions of people chose to follow her example. Because of this, a few years after her death, the Pope made ordinary little Therese Martin an extraordinary saint. </a:t>
            </a:r>
          </a:p>
          <a:p>
            <a:endParaRPr lang="en-GB" sz="1200" kern="1200" dirty="0" smtClean="0">
              <a:solidFill>
                <a:schemeClr val="tx1"/>
              </a:solidFill>
              <a:effectLst/>
              <a:latin typeface="+mn-lt"/>
              <a:ea typeface="+mn-ea"/>
              <a:cs typeface="+mn-cs"/>
            </a:endParaRPr>
          </a:p>
          <a:p>
            <a:r>
              <a:rPr lang="en-GB" sz="1200" kern="1200" dirty="0" err="1" smtClean="0">
                <a:solidFill>
                  <a:schemeClr val="tx1"/>
                </a:solidFill>
                <a:effectLst/>
                <a:latin typeface="+mn-lt"/>
                <a:ea typeface="+mn-ea"/>
                <a:cs typeface="+mn-cs"/>
              </a:rPr>
              <a:t>Thérèse’s</a:t>
            </a:r>
            <a:r>
              <a:rPr lang="en-GB" sz="1200" kern="1200" dirty="0" smtClean="0">
                <a:solidFill>
                  <a:schemeClr val="tx1"/>
                </a:solidFill>
                <a:effectLst/>
                <a:latin typeface="+mn-lt"/>
                <a:ea typeface="+mn-ea"/>
                <a:cs typeface="+mn-cs"/>
              </a:rPr>
              <a:t> determination against the odds to do great things for God, made her one of the most well loved saints in the world. Her statue is in almost every Catholic Church and probably in yours. </a:t>
            </a:r>
            <a:r>
              <a:rPr lang="en-GB" sz="1200" i="1" kern="1200" dirty="0" smtClean="0">
                <a:solidFill>
                  <a:schemeClr val="tx1"/>
                </a:solidFill>
                <a:effectLst/>
                <a:latin typeface="+mn-lt"/>
                <a:ea typeface="+mn-ea"/>
                <a:cs typeface="+mn-cs"/>
              </a:rPr>
              <a:t>Click to reveal image.</a:t>
            </a:r>
            <a:endParaRPr lang="en-GB" sz="1200" kern="1200" dirty="0" smtClean="0">
              <a:solidFill>
                <a:schemeClr val="tx1"/>
              </a:solidFill>
              <a:effectLst/>
              <a:latin typeface="+mn-lt"/>
              <a:ea typeface="+mn-ea"/>
              <a:cs typeface="+mn-cs"/>
            </a:endParaRPr>
          </a:p>
          <a:p>
            <a:pPr marL="0" indent="0">
              <a:buFont typeface="Arial" panose="020B0604020202020204" pitchFamily="34" charset="0"/>
              <a:buNone/>
            </a:pPr>
            <a:endParaRPr lang="en-GB" baseline="0" dirty="0" smtClean="0">
              <a:effectLst/>
            </a:endParaRPr>
          </a:p>
        </p:txBody>
      </p:sp>
      <p:sp>
        <p:nvSpPr>
          <p:cNvPr id="4" name="Slide Number Placeholder 3"/>
          <p:cNvSpPr>
            <a:spLocks noGrp="1"/>
          </p:cNvSpPr>
          <p:nvPr>
            <p:ph type="sldNum" sz="quarter" idx="10"/>
          </p:nvPr>
        </p:nvSpPr>
        <p:spPr/>
        <p:txBody>
          <a:bodyPr/>
          <a:lstStyle/>
          <a:p>
            <a:fld id="{A676D3E3-D653-4FA7-8260-1F36DF993642}" type="slidenum">
              <a:rPr lang="en-GB" smtClean="0"/>
              <a:t>6</a:t>
            </a:fld>
            <a:endParaRPr lang="en-GB"/>
          </a:p>
        </p:txBody>
      </p:sp>
    </p:spTree>
    <p:extLst>
      <p:ext uri="{BB962C8B-B14F-4D97-AF65-F5344CB8AC3E}">
        <p14:creationId xmlns:p14="http://schemas.microsoft.com/office/powerpoint/2010/main" val="29339704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The next time you are in church, look out for the statue of St </a:t>
            </a:r>
            <a:r>
              <a:rPr lang="en-GB" sz="1200" kern="1200" dirty="0" err="1" smtClean="0">
                <a:solidFill>
                  <a:schemeClr val="tx1"/>
                </a:solidFill>
                <a:effectLst/>
                <a:latin typeface="+mn-lt"/>
                <a:ea typeface="+mn-ea"/>
                <a:cs typeface="+mn-cs"/>
              </a:rPr>
              <a:t>Thérèse</a:t>
            </a:r>
            <a:r>
              <a:rPr lang="en-GB" sz="1200" kern="1200" dirty="0" smtClean="0">
                <a:solidFill>
                  <a:schemeClr val="tx1"/>
                </a:solidFill>
                <a:effectLst/>
                <a:latin typeface="+mn-lt"/>
                <a:ea typeface="+mn-ea"/>
                <a:cs typeface="+mn-cs"/>
              </a:rPr>
              <a:t> and remember that just because you are young or small, it doesn’t mean your actions aren’t important. You too, can follow a ‘little way’ to love and serve God and others.</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This week is Little Way Week and your challenge is to try and follow St </a:t>
            </a:r>
            <a:r>
              <a:rPr lang="en-GB" sz="1200" kern="1200" dirty="0" err="1" smtClean="0">
                <a:solidFill>
                  <a:schemeClr val="tx1"/>
                </a:solidFill>
                <a:effectLst/>
                <a:latin typeface="+mn-lt"/>
                <a:ea typeface="+mn-ea"/>
                <a:cs typeface="+mn-cs"/>
              </a:rPr>
              <a:t>Thérèse’s</a:t>
            </a:r>
            <a:r>
              <a:rPr lang="en-GB" sz="1200" kern="1200" dirty="0" smtClean="0">
                <a:solidFill>
                  <a:schemeClr val="tx1"/>
                </a:solidFill>
                <a:effectLst/>
                <a:latin typeface="+mn-lt"/>
                <a:ea typeface="+mn-ea"/>
                <a:cs typeface="+mn-cs"/>
              </a:rPr>
              <a:t> example and make your own ‘little way’ to God. </a:t>
            </a:r>
          </a:p>
          <a:p>
            <a:endParaRPr lang="en-GB" sz="1200" kern="1200" dirty="0" smtClean="0">
              <a:solidFill>
                <a:schemeClr val="tx1"/>
              </a:solidFill>
              <a:effectLst/>
              <a:latin typeface="+mn-lt"/>
              <a:ea typeface="+mn-ea"/>
              <a:cs typeface="+mn-cs"/>
            </a:endParaRPr>
          </a:p>
          <a:p>
            <a:r>
              <a:rPr lang="en-GB" sz="1200" i="1" kern="1200" dirty="0" smtClean="0">
                <a:solidFill>
                  <a:schemeClr val="tx1"/>
                </a:solidFill>
                <a:effectLst/>
                <a:latin typeface="+mn-lt"/>
                <a:ea typeface="+mn-ea"/>
                <a:cs typeface="+mn-cs"/>
              </a:rPr>
              <a:t>What little acts of goodness and kindness can you do over the next few days?  </a:t>
            </a:r>
            <a:endParaRPr lang="en-GB" sz="1200" kern="1200" dirty="0" smtClean="0">
              <a:solidFill>
                <a:schemeClr val="tx1"/>
              </a:solidFill>
              <a:effectLst/>
              <a:latin typeface="+mn-lt"/>
              <a:ea typeface="+mn-ea"/>
              <a:cs typeface="+mn-cs"/>
            </a:endParaRPr>
          </a:p>
          <a:p>
            <a:pPr lvl="0"/>
            <a:r>
              <a:rPr lang="en-GB" sz="1200" i="1" kern="1200" dirty="0" smtClean="0">
                <a:solidFill>
                  <a:schemeClr val="tx1"/>
                </a:solidFill>
                <a:effectLst/>
                <a:latin typeface="+mn-lt"/>
                <a:ea typeface="+mn-ea"/>
                <a:cs typeface="+mn-cs"/>
              </a:rPr>
              <a:t>Allow time for the children to think of some examples.</a:t>
            </a:r>
          </a:p>
          <a:p>
            <a:pPr lvl="0"/>
            <a:endParaRPr lang="en-GB" sz="1200" i="1"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Do your chores without being asked?</a:t>
            </a: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Make a special effort not to give up on a school task you’re struggling with?</a:t>
            </a: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Decide not to argue?  </a:t>
            </a: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Share what you have to help people around you? Perhaps you could have a Mission Together collection box in your class or at home? In this way, like </a:t>
            </a:r>
            <a:r>
              <a:rPr lang="en-GB" sz="1200" kern="1200" dirty="0" err="1" smtClean="0">
                <a:solidFill>
                  <a:schemeClr val="tx1"/>
                </a:solidFill>
                <a:effectLst/>
                <a:latin typeface="+mn-lt"/>
                <a:ea typeface="+mn-ea"/>
                <a:cs typeface="+mn-cs"/>
              </a:rPr>
              <a:t>Thérèse</a:t>
            </a:r>
            <a:r>
              <a:rPr lang="en-GB" sz="1200" kern="1200" dirty="0" smtClean="0">
                <a:solidFill>
                  <a:schemeClr val="tx1"/>
                </a:solidFill>
                <a:effectLst/>
                <a:latin typeface="+mn-lt"/>
                <a:ea typeface="+mn-ea"/>
                <a:cs typeface="+mn-cs"/>
              </a:rPr>
              <a:t>, you can also help those most in need.</a:t>
            </a:r>
          </a:p>
          <a:p>
            <a:pPr marL="0" lvl="0" indent="0">
              <a:buFont typeface="Arial" panose="020B0604020202020204" pitchFamily="34" charset="0"/>
              <a:buNone/>
            </a:pP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Remember, it is not always easy! You will need to be very determined. But you do not have to do it alone. You can pray to God to help you, as </a:t>
            </a:r>
            <a:r>
              <a:rPr lang="en-GB" sz="1200" kern="1200" dirty="0" err="1" smtClean="0">
                <a:solidFill>
                  <a:schemeClr val="tx1"/>
                </a:solidFill>
                <a:effectLst/>
                <a:latin typeface="+mn-lt"/>
                <a:ea typeface="+mn-ea"/>
                <a:cs typeface="+mn-cs"/>
              </a:rPr>
              <a:t>Thérèse</a:t>
            </a:r>
            <a:r>
              <a:rPr lang="en-GB" sz="1200" kern="1200" dirty="0" smtClean="0">
                <a:solidFill>
                  <a:schemeClr val="tx1"/>
                </a:solidFill>
                <a:effectLst/>
                <a:latin typeface="+mn-lt"/>
                <a:ea typeface="+mn-ea"/>
                <a:cs typeface="+mn-cs"/>
              </a:rPr>
              <a:t> always did.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Because of her lifelong desire to become a missionary, St </a:t>
            </a:r>
            <a:r>
              <a:rPr lang="en-GB" sz="1200" kern="1200" dirty="0" err="1" smtClean="0">
                <a:solidFill>
                  <a:schemeClr val="tx1"/>
                </a:solidFill>
                <a:effectLst/>
                <a:latin typeface="+mn-lt"/>
                <a:ea typeface="+mn-ea"/>
                <a:cs typeface="+mn-cs"/>
              </a:rPr>
              <a:t>Thérèse</a:t>
            </a:r>
            <a:r>
              <a:rPr lang="en-GB" sz="1200" kern="1200" dirty="0" smtClean="0">
                <a:solidFill>
                  <a:schemeClr val="tx1"/>
                </a:solidFill>
                <a:effectLst/>
                <a:latin typeface="+mn-lt"/>
                <a:ea typeface="+mn-ea"/>
                <a:cs typeface="+mn-cs"/>
              </a:rPr>
              <a:t> became Patron Saint of all the Missions of the Catholic Church. Perhaps you can follow her example by praying and fundraising for Mission Together to share God’s love with children living in poverty overseas? </a:t>
            </a:r>
          </a:p>
          <a:p>
            <a:pPr marL="0" indent="0">
              <a:buFont typeface="Arial" panose="020B0604020202020204" pitchFamily="34" charset="0"/>
              <a:buNone/>
            </a:pPr>
            <a:endParaRPr lang="en-GB" baseline="0" dirty="0" smtClean="0"/>
          </a:p>
        </p:txBody>
      </p:sp>
      <p:sp>
        <p:nvSpPr>
          <p:cNvPr id="4" name="Slide Number Placeholder 3"/>
          <p:cNvSpPr>
            <a:spLocks noGrp="1"/>
          </p:cNvSpPr>
          <p:nvPr>
            <p:ph type="sldNum" sz="quarter" idx="10"/>
          </p:nvPr>
        </p:nvSpPr>
        <p:spPr/>
        <p:txBody>
          <a:bodyPr/>
          <a:lstStyle/>
          <a:p>
            <a:fld id="{A676D3E3-D653-4FA7-8260-1F36DF993642}" type="slidenum">
              <a:rPr lang="en-GB" smtClean="0"/>
              <a:t>7</a:t>
            </a:fld>
            <a:endParaRPr lang="en-GB"/>
          </a:p>
        </p:txBody>
      </p:sp>
    </p:spTree>
    <p:extLst>
      <p:ext uri="{BB962C8B-B14F-4D97-AF65-F5344CB8AC3E}">
        <p14:creationId xmlns:p14="http://schemas.microsoft.com/office/powerpoint/2010/main" val="6909720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1" i="1" kern="1200" dirty="0" smtClean="0">
                <a:solidFill>
                  <a:schemeClr val="tx1"/>
                </a:solidFill>
                <a:effectLst/>
                <a:latin typeface="+mn-lt"/>
                <a:ea typeface="+mn-ea"/>
                <a:cs typeface="+mn-cs"/>
              </a:rPr>
              <a:t>Suggested Scripture Reading:  If there is time you may want to read - or ask a pupil to read - the parable of the Widow and the Judge (Luke 18: 1-7) in which Jesus tells the disciples to pray and never lose hope. </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i="1" kern="1200" dirty="0" smtClean="0">
                <a:solidFill>
                  <a:schemeClr val="tx1"/>
                </a:solidFill>
                <a:effectLst/>
                <a:latin typeface="+mn-lt"/>
                <a:ea typeface="+mn-ea"/>
                <a:cs typeface="+mn-cs"/>
              </a:rPr>
              <a:t>(The scripture is divided into three sections to make it easier to for children to read / follow. Click to reveal these sections)</a:t>
            </a:r>
            <a:endParaRPr lang="en-GB" sz="1200" kern="1200" dirty="0" smtClean="0">
              <a:solidFill>
                <a:schemeClr val="tx1"/>
              </a:solidFill>
              <a:effectLst/>
              <a:latin typeface="+mn-lt"/>
              <a:ea typeface="+mn-ea"/>
              <a:cs typeface="+mn-cs"/>
            </a:endParaRPr>
          </a:p>
          <a:p>
            <a:pPr marL="0" indent="0">
              <a:buFont typeface="Arial" panose="020B0604020202020204" pitchFamily="34" charset="0"/>
              <a:buNone/>
            </a:pPr>
            <a:endParaRPr lang="en-GB" dirty="0" smtClean="0"/>
          </a:p>
          <a:p>
            <a:pPr marL="0" indent="0">
              <a:buFont typeface="Arial" panose="020B0604020202020204" pitchFamily="34" charset="0"/>
              <a:buNone/>
            </a:pPr>
            <a:endParaRPr lang="en-GB" dirty="0" smtClean="0"/>
          </a:p>
          <a:p>
            <a:pPr marL="0" indent="0">
              <a:buFont typeface="Arial" panose="020B0604020202020204" pitchFamily="34" charset="0"/>
              <a:buNone/>
            </a:pPr>
            <a:endParaRPr lang="en-GB" dirty="0" smtClean="0"/>
          </a:p>
          <a:p>
            <a:pPr marL="0" indent="0">
              <a:buFont typeface="Arial" panose="020B0604020202020204" pitchFamily="34" charset="0"/>
              <a:buNone/>
            </a:pPr>
            <a:endParaRPr lang="en-GB" dirty="0" smtClean="0"/>
          </a:p>
          <a:p>
            <a:pPr marL="0" indent="0">
              <a:buFont typeface="Arial" panose="020B0604020202020204" pitchFamily="34" charset="0"/>
              <a:buNone/>
            </a:pPr>
            <a:endParaRPr lang="en-GB" baseline="0" dirty="0" smtClean="0"/>
          </a:p>
        </p:txBody>
      </p:sp>
      <p:sp>
        <p:nvSpPr>
          <p:cNvPr id="4" name="Slide Number Placeholder 3"/>
          <p:cNvSpPr>
            <a:spLocks noGrp="1"/>
          </p:cNvSpPr>
          <p:nvPr>
            <p:ph type="sldNum" sz="quarter" idx="10"/>
          </p:nvPr>
        </p:nvSpPr>
        <p:spPr/>
        <p:txBody>
          <a:bodyPr/>
          <a:lstStyle/>
          <a:p>
            <a:fld id="{A676D3E3-D653-4FA7-8260-1F36DF993642}" type="slidenum">
              <a:rPr lang="en-GB" smtClean="0"/>
              <a:t>8</a:t>
            </a:fld>
            <a:endParaRPr lang="en-GB"/>
          </a:p>
        </p:txBody>
      </p:sp>
    </p:spTree>
    <p:extLst>
      <p:ext uri="{BB962C8B-B14F-4D97-AF65-F5344CB8AC3E}">
        <p14:creationId xmlns:p14="http://schemas.microsoft.com/office/powerpoint/2010/main" val="6909720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Finish with the prayer on this slide. As with the scripture, you may want to ask a pupil to read this prayer aloud.</a:t>
            </a:r>
          </a:p>
          <a:p>
            <a:endParaRPr lang="en-GB" sz="1200"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This assembly was brought to you by Mission Together, the Pope’s official children’s charity for overseas mission. If you would like to know more about Mission Together and support our important work, please visit: www.missiontogether.org.uk</a:t>
            </a:r>
          </a:p>
          <a:p>
            <a:pPr lvl="0"/>
            <a:endParaRPr lang="en-GB"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Mission Together is a Catholic charity that relies entirely on public donations; it receives no funding from the UK Government</a:t>
            </a: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98% of money donated to Mission Together goes directly towards children's projects overseas</a:t>
            </a: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Mission Together works ‘Local Church to Local Church’, ensuring that money goes where the need is greatest</a:t>
            </a: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Donations go directly to the local bishops - this ensures that funds are distributed promptly</a:t>
            </a: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Local parish communities request global assistance for their project through their Bishop and must make a local contribution, be that through practical help or financial support</a:t>
            </a: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Mission Together respects and promotes the cultures of the people with whom we work and offers our brothers and sisters both faith and development</a:t>
            </a:r>
          </a:p>
          <a:p>
            <a:pPr lvl="0"/>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Mission Together welcomes feedback and suggestions on this assembly and other resources. Please contact </a:t>
            </a:r>
            <a:r>
              <a:rPr lang="en-GB" sz="1200" u="sng" kern="1200" dirty="0" smtClean="0">
                <a:solidFill>
                  <a:schemeClr val="tx1"/>
                </a:solidFill>
                <a:effectLst/>
                <a:latin typeface="+mn-lt"/>
                <a:ea typeface="+mn-ea"/>
                <a:cs typeface="+mn-cs"/>
              </a:rPr>
              <a:t>education2@missio.org.uk</a:t>
            </a:r>
            <a:r>
              <a:rPr lang="en-GB" sz="1200" kern="1200" dirty="0" smtClean="0">
                <a:solidFill>
                  <a:schemeClr val="tx1"/>
                </a:solidFill>
                <a:effectLst/>
                <a:latin typeface="+mn-lt"/>
                <a:ea typeface="+mn-ea"/>
                <a:cs typeface="+mn-cs"/>
              </a:rPr>
              <a:t>  </a:t>
            </a:r>
          </a:p>
          <a:p>
            <a:pPr defTabSz="914308">
              <a:defRPr/>
            </a:pPr>
            <a:endParaRPr lang="en-GB" dirty="0" smtClean="0">
              <a:solidFill>
                <a:schemeClr val="tx1">
                  <a:lumMod val="85000"/>
                  <a:lumOff val="15000"/>
                </a:schemeClr>
              </a:solidFill>
            </a:endParaRPr>
          </a:p>
          <a:p>
            <a:endParaRPr lang="en-GB" i="0" baseline="0" dirty="0" smtClean="0"/>
          </a:p>
          <a:p>
            <a:endParaRPr lang="en-GB" i="1" dirty="0" smtClean="0"/>
          </a:p>
          <a:p>
            <a:endParaRPr lang="en-GB" dirty="0" smtClean="0"/>
          </a:p>
          <a:p>
            <a:endParaRPr lang="en-GB" i="1" dirty="0" smtClean="0"/>
          </a:p>
          <a:p>
            <a:endParaRPr lang="en-GB" i="1" dirty="0" smtClean="0"/>
          </a:p>
          <a:p>
            <a:endParaRPr lang="en-GB" i="1" dirty="0" smtClean="0"/>
          </a:p>
          <a:p>
            <a:endParaRPr lang="en-GB" i="1" baseline="0" dirty="0" smtClean="0"/>
          </a:p>
          <a:p>
            <a:endParaRPr lang="en-GB" i="1" baseline="0" dirty="0" smtClean="0"/>
          </a:p>
          <a:p>
            <a:endParaRPr lang="en-GB" i="1" dirty="0" smtClean="0"/>
          </a:p>
          <a:p>
            <a:endParaRPr lang="en-GB" dirty="0"/>
          </a:p>
        </p:txBody>
      </p:sp>
      <p:sp>
        <p:nvSpPr>
          <p:cNvPr id="4" name="Slide Number Placeholder 3"/>
          <p:cNvSpPr>
            <a:spLocks noGrp="1"/>
          </p:cNvSpPr>
          <p:nvPr>
            <p:ph type="sldNum" sz="quarter" idx="10"/>
          </p:nvPr>
        </p:nvSpPr>
        <p:spPr/>
        <p:txBody>
          <a:bodyPr/>
          <a:lstStyle/>
          <a:p>
            <a:fld id="{A676D3E3-D653-4FA7-8260-1F36DF993642}" type="slidenum">
              <a:rPr lang="en-GB" smtClean="0"/>
              <a:t>9</a:t>
            </a:fld>
            <a:endParaRPr lang="en-GB"/>
          </a:p>
        </p:txBody>
      </p:sp>
    </p:spTree>
    <p:extLst>
      <p:ext uri="{BB962C8B-B14F-4D97-AF65-F5344CB8AC3E}">
        <p14:creationId xmlns:p14="http://schemas.microsoft.com/office/powerpoint/2010/main" val="14130229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i="1" kern="1200" dirty="0" smtClean="0">
                <a:solidFill>
                  <a:schemeClr val="tx1"/>
                </a:solidFill>
                <a:effectLst/>
                <a:latin typeface="+mn-lt"/>
                <a:ea typeface="+mn-ea"/>
                <a:cs typeface="+mn-cs"/>
              </a:rPr>
              <a:t>Little Way Week is an initiative started by Clare Ward following the visit of the relics of St </a:t>
            </a:r>
            <a:r>
              <a:rPr lang="en-GB" sz="1200" i="1" kern="1200" dirty="0" err="1" smtClean="0">
                <a:solidFill>
                  <a:schemeClr val="tx1"/>
                </a:solidFill>
                <a:effectLst/>
                <a:latin typeface="+mn-lt"/>
                <a:ea typeface="+mn-ea"/>
                <a:cs typeface="+mn-cs"/>
              </a:rPr>
              <a:t>Thérèse</a:t>
            </a:r>
            <a:r>
              <a:rPr lang="en-GB" sz="1200" i="1" kern="1200" dirty="0" smtClean="0">
                <a:solidFill>
                  <a:schemeClr val="tx1"/>
                </a:solidFill>
                <a:effectLst/>
                <a:latin typeface="+mn-lt"/>
                <a:ea typeface="+mn-ea"/>
                <a:cs typeface="+mn-cs"/>
              </a:rPr>
              <a:t> to England and Wales in 2009.</a:t>
            </a:r>
            <a:endParaRPr lang="en-GB" sz="1200" kern="1200" dirty="0" smtClean="0">
              <a:solidFill>
                <a:schemeClr val="tx1"/>
              </a:solidFill>
              <a:effectLst/>
              <a:latin typeface="+mn-lt"/>
              <a:ea typeface="+mn-ea"/>
              <a:cs typeface="+mn-cs"/>
            </a:endParaRPr>
          </a:p>
          <a:p>
            <a:endParaRPr lang="en-GB" sz="1200" i="1" kern="1200" smtClean="0">
              <a:solidFill>
                <a:schemeClr val="tx1"/>
              </a:solidFill>
              <a:effectLst/>
              <a:latin typeface="+mn-lt"/>
              <a:ea typeface="+mn-ea"/>
              <a:cs typeface="+mn-cs"/>
            </a:endParaRPr>
          </a:p>
          <a:p>
            <a:r>
              <a:rPr lang="en-GB" sz="1200" i="1" kern="1200" dirty="0" smtClean="0">
                <a:solidFill>
                  <a:schemeClr val="tx1"/>
                </a:solidFill>
                <a:effectLst/>
                <a:latin typeface="+mn-lt"/>
                <a:ea typeface="+mn-ea"/>
                <a:cs typeface="+mn-cs"/>
              </a:rPr>
              <a:t/>
            </a:r>
            <a:br>
              <a:rPr lang="en-GB" sz="1200" i="1" kern="1200" dirty="0" smtClean="0">
                <a:solidFill>
                  <a:schemeClr val="tx1"/>
                </a:solidFill>
                <a:effectLst/>
                <a:latin typeface="+mn-lt"/>
                <a:ea typeface="+mn-ea"/>
                <a:cs typeface="+mn-cs"/>
              </a:rPr>
            </a:br>
            <a:r>
              <a:rPr lang="en-GB" sz="1200" i="1" kern="1200" dirty="0" smtClean="0">
                <a:solidFill>
                  <a:schemeClr val="tx1"/>
                </a:solidFill>
                <a:effectLst/>
                <a:latin typeface="+mn-lt"/>
                <a:ea typeface="+mn-ea"/>
                <a:cs typeface="+mn-cs"/>
              </a:rPr>
              <a:t>Prayer: ©</a:t>
            </a:r>
            <a:r>
              <a:rPr lang="en-GB" sz="1200" i="1" kern="1200" dirty="0" err="1" smtClean="0">
                <a:solidFill>
                  <a:schemeClr val="tx1"/>
                </a:solidFill>
                <a:effectLst/>
                <a:latin typeface="+mn-lt"/>
                <a:ea typeface="+mn-ea"/>
                <a:cs typeface="+mn-cs"/>
              </a:rPr>
              <a:t>Missio</a:t>
            </a:r>
            <a:endParaRPr lang="en-GB" sz="1200" i="1"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r>
              <a:rPr lang="en-GB" sz="1200" i="1" kern="1200" dirty="0" smtClean="0">
                <a:solidFill>
                  <a:schemeClr val="tx1"/>
                </a:solidFill>
                <a:effectLst/>
                <a:latin typeface="+mn-lt"/>
                <a:ea typeface="+mn-ea"/>
                <a:cs typeface="+mn-cs"/>
              </a:rPr>
              <a:t>Images: Unless otherwise stated Copyright Unknown 2016</a:t>
            </a:r>
            <a:endParaRPr lang="en-GB" sz="1200" kern="1200" dirty="0" smtClean="0">
              <a:solidFill>
                <a:schemeClr val="tx1"/>
              </a:solidFill>
              <a:effectLst/>
              <a:latin typeface="+mn-lt"/>
              <a:ea typeface="+mn-ea"/>
              <a:cs typeface="+mn-cs"/>
            </a:endParaRPr>
          </a:p>
          <a:p>
            <a:endParaRPr lang="en-GB" sz="1200" i="1" dirty="0" smtClean="0"/>
          </a:p>
          <a:p>
            <a:endParaRPr lang="en-GB" dirty="0"/>
          </a:p>
        </p:txBody>
      </p:sp>
      <p:sp>
        <p:nvSpPr>
          <p:cNvPr id="4" name="Slide Number Placeholder 3"/>
          <p:cNvSpPr>
            <a:spLocks noGrp="1"/>
          </p:cNvSpPr>
          <p:nvPr>
            <p:ph type="sldNum" sz="quarter" idx="10"/>
          </p:nvPr>
        </p:nvSpPr>
        <p:spPr/>
        <p:txBody>
          <a:bodyPr/>
          <a:lstStyle/>
          <a:p>
            <a:fld id="{A676D3E3-D653-4FA7-8260-1F36DF993642}" type="slidenum">
              <a:rPr lang="en-GB" smtClean="0"/>
              <a:t>10</a:t>
            </a:fld>
            <a:endParaRPr lang="en-GB"/>
          </a:p>
        </p:txBody>
      </p:sp>
    </p:spTree>
    <p:extLst>
      <p:ext uri="{BB962C8B-B14F-4D97-AF65-F5344CB8AC3E}">
        <p14:creationId xmlns:p14="http://schemas.microsoft.com/office/powerpoint/2010/main" val="16449099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8/30/2016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8/30/2016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8/30/2016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8/30/2016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8/30/2016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8/30/2016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8/30/2016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8/30/2016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8/30/2016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8/30/2016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8/30/2016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8/30/2016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png"/><Relationship Id="rId7"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hyperlink" Target="http://www.google.co.uk/url?sa=i&amp;rct=j&amp;q=&amp;esrc=s&amp;source=images&amp;cd=&amp;cad=rja&amp;uact=8&amp;ved=0CAcQjRxqFQoTCJOM9Ly1_cYCFYUp2wodQLQM9A&amp;url=http://qnap.marklowice.pl/marusze.pl/index.php/historia/kaplica-sw-teresy/swieta-teresa-patronka-marusz&amp;ei=pD63VZOqLIXT7AbA6LKgDw&amp;bvm=bv.98717601,d.d24&amp;psig=AFQjCNH9OduP8lFd2JwZ0qStS2oAdr_lVQ&amp;ust=1438158866017304"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hyperlink" Target="https://www.google.co.uk/url?sa=i&amp;rct=j&amp;q=&amp;esrc=s&amp;source=images&amp;cd=&amp;cad=rja&amp;uact=8&amp;ved=0CAcQjRxqFQoTCJOM9Ly1_cYCFYUp2wodQLQM9A&amp;url=https://en.wikipedia.org/wiki/Th%C3%A9r%C3%A8se_of_Lisieux&amp;ei=pD63VZOqLIXT7AbA6LKgDw&amp;bvm=bv.98717601,d.d24&amp;psig=AFQjCNH9OduP8lFd2JwZ0qStS2oAdr_lVQ&amp;ust=1438158866017304" TargetMode="External"/><Relationship Id="rId7"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jpeg"/><Relationship Id="rId5" Type="http://schemas.openxmlformats.org/officeDocument/2006/relationships/image" Target="../media/image1.png"/><Relationship Id="rId10" Type="http://schemas.openxmlformats.org/officeDocument/2006/relationships/image" Target="../media/image9.jpeg"/><Relationship Id="rId4" Type="http://schemas.openxmlformats.org/officeDocument/2006/relationships/image" Target="../media/image7.jpeg"/><Relationship Id="rId9" Type="http://schemas.microsoft.com/office/2007/relationships/hdphoto" Target="../media/hdphoto1.wdp"/></Relationships>
</file>

<file path=ppt/slides/_rels/slide4.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hyperlink" Target="http://www.google.co.uk/url?sa=i&amp;rct=j&amp;q=&amp;esrc=s&amp;source=images&amp;cd=&amp;cad=rja&amp;uact=8&amp;ved=0CAcQjRxqFQoTCL3VivW1_cYCFaYL2wodCwUEHA&amp;url=http://www.sttheresatrumbull.org/&amp;ei=Gj-3Vb3gIKaX7AaLipDgAQ&amp;bvm=bv.98717601,d.d24&amp;psig=AFQjCNH9OduP8lFd2JwZ0qStS2oAdr_lVQ&amp;ust=1438158866017304" TargetMode="External"/><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jpeg"/><Relationship Id="rId11" Type="http://schemas.openxmlformats.org/officeDocument/2006/relationships/image" Target="../media/image6.jpeg"/><Relationship Id="rId5" Type="http://schemas.openxmlformats.org/officeDocument/2006/relationships/image" Target="../media/image1.png"/><Relationship Id="rId10" Type="http://schemas.microsoft.com/office/2007/relationships/hdphoto" Target="../media/hdphoto3.wdp"/><Relationship Id="rId4" Type="http://schemas.openxmlformats.org/officeDocument/2006/relationships/image" Target="../media/image10.jpeg"/><Relationship Id="rId9"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7" Type="http://schemas.microsoft.com/office/2007/relationships/hdphoto" Target="../media/hdphoto4.wdp"/><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6.jpeg"/><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1.png"/><Relationship Id="rId7"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hyperlink" Target="http://www.traditioninaction.org/religious/c005rpSt.Therese.htm" TargetMode="External"/><Relationship Id="rId5" Type="http://schemas.openxmlformats.org/officeDocument/2006/relationships/image" Target="../media/image6.jpeg"/><Relationship Id="rId4" Type="http://schemas.openxmlformats.org/officeDocument/2006/relationships/image" Target="../media/image2.jpeg"/><Relationship Id="rId9"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png"/><Relationship Id="rId7"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6.jpeg"/><Relationship Id="rId10" Type="http://schemas.openxmlformats.org/officeDocument/2006/relationships/image" Target="../media/image19.jpeg"/><Relationship Id="rId4" Type="http://schemas.openxmlformats.org/officeDocument/2006/relationships/image" Target="../media/image2.jpeg"/><Relationship Id="rId9" Type="http://schemas.openxmlformats.org/officeDocument/2006/relationships/image" Target="../media/image18.jpe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6.jpeg"/><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8" Type="http://schemas.openxmlformats.org/officeDocument/2006/relationships/hyperlink" Target="http://www.google.co.uk/url?sa=i&amp;rct=j&amp;q=&amp;esrc=s&amp;source=images&amp;cd=&amp;cad=rja&amp;uact=8&amp;ved=0CAcQjRxqFQoTCJOM9Ly1_cYCFYUp2wodQLQM9A&amp;url=http://qnap.marklowice.pl/marusze.pl/index.php/historia/kaplica-sw-teresy/swieta-teresa-patronka-marusz&amp;ei=pD63VZOqLIXT7AbA6LKgDw&amp;bvm=bv.98717601,d.d24&amp;psig=AFQjCNH9OduP8lFd2JwZ0qStS2oAdr_lVQ&amp;ust=1438158866017304" TargetMode="External"/><Relationship Id="rId3" Type="http://schemas.openxmlformats.org/officeDocument/2006/relationships/image" Target="../media/image21.png"/><Relationship Id="rId7" Type="http://schemas.microsoft.com/office/2007/relationships/hdphoto" Target="../media/hdphoto6.wdp"/><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6.jpeg"/><Relationship Id="rId4" Type="http://schemas.openxmlformats.org/officeDocument/2006/relationships/image" Target="../media/image22.png"/><Relationship Id="rId9" Type="http://schemas.openxmlformats.org/officeDocument/2006/relationships/image" Target="../media/image4.jpeg"/></Relationships>
</file>

<file path=ppt/slides/_rels/slide10.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3.png"/><Relationship Id="rId7"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4.jpeg"/><Relationship Id="rId5" Type="http://schemas.openxmlformats.org/officeDocument/2006/relationships/image" Target="../media/image2.jpe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4938"/>
            <a:ext cx="9144000" cy="1179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grpSp>
        <p:nvGrpSpPr>
          <p:cNvPr id="17" name="Group 16"/>
          <p:cNvGrpSpPr/>
          <p:nvPr/>
        </p:nvGrpSpPr>
        <p:grpSpPr>
          <a:xfrm>
            <a:off x="8007350" y="34240"/>
            <a:ext cx="1060450" cy="1005198"/>
            <a:chOff x="6772989" y="99734"/>
            <a:chExt cx="1289050" cy="1227138"/>
          </a:xfrm>
        </p:grpSpPr>
        <p:sp>
          <p:nvSpPr>
            <p:cNvPr id="18" name="Oval 2"/>
            <p:cNvSpPr>
              <a:spLocks noChangeArrowheads="1"/>
            </p:cNvSpPr>
            <p:nvPr/>
          </p:nvSpPr>
          <p:spPr bwMode="auto">
            <a:xfrm>
              <a:off x="6882527" y="206097"/>
              <a:ext cx="1065212" cy="1009650"/>
            </a:xfrm>
            <a:prstGeom prst="ellipse">
              <a:avLst/>
            </a:prstGeom>
            <a:solidFill>
              <a:srgbClr val="FFFFFF"/>
            </a:solidFill>
            <a:ln w="9525" algn="in">
              <a:solidFill>
                <a:srgbClr val="A6A6A6"/>
              </a:solidFill>
              <a:round/>
              <a:headEnd/>
              <a:tailEnd/>
            </a:ln>
            <a:effectLst/>
            <a:extLs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endParaRPr lang="en-GB"/>
            </a:p>
          </p:txBody>
        </p:sp>
        <p:pic>
          <p:nvPicPr>
            <p:cNvPr id="19" name="Picture 3" descr="CURRENT LOGO"/>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72989" y="99734"/>
              <a:ext cx="1289050" cy="1227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grpSp>
      <p:pic>
        <p:nvPicPr>
          <p:cNvPr id="11" name="Picture 2" descr="http://www.catholic-ew.org.uk/var/storage/images/cbcew2/cbcew-media-library/images/cbcew-images/little-way-week-logo-300px/155557-1-eng-GB/Little-Way-Week-logo-300px.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80118" y="1447800"/>
            <a:ext cx="5334000" cy="37515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9141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4938"/>
            <a:ext cx="9144000" cy="1179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1031" name="Picture 7" descr="http://qnap.marklowice.pl/marusze.pl/images/kaplica/teresa1.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051034">
            <a:off x="980755" y="1447127"/>
            <a:ext cx="3273832" cy="4254319"/>
          </a:xfrm>
          <a:prstGeom prst="rect">
            <a:avLst/>
          </a:prstGeom>
          <a:solidFill>
            <a:srgbClr val="FFFFFF">
              <a:shade val="85000"/>
            </a:srgbClr>
          </a:solidFill>
          <a:ln w="190500" cap="rnd">
            <a:solidFill>
              <a:srgbClr val="FFFFFF"/>
            </a:solidFill>
          </a:ln>
          <a:effectLst>
            <a:outerShdw blurRad="152400" dist="127000" algn="tl" rotWithShape="0">
              <a:srgbClr val="5F3F1F">
                <a:alpha val="40000"/>
              </a:srgbClr>
            </a:outerShdw>
          </a:effectLst>
          <a:scene3d>
            <a:camera prst="orthographicFront"/>
            <a:lightRig rig="twoPt" dir="t">
              <a:rot lat="0" lon="0" rev="7800000"/>
            </a:lightRig>
          </a:scene3d>
          <a:sp3d contourW="6350">
            <a:bevelT w="50800" h="16510"/>
            <a:contourClr>
              <a:srgbClr val="C0C0C0"/>
            </a:contourClr>
          </a:sp3d>
          <a:extLst/>
        </p:spPr>
      </p:pic>
      <p:pic>
        <p:nvPicPr>
          <p:cNvPr id="16"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11277" t="4691" r="11025" b="19706"/>
          <a:stretch/>
        </p:blipFill>
        <p:spPr bwMode="auto">
          <a:xfrm rot="336924">
            <a:off x="5330992" y="1748903"/>
            <a:ext cx="2956103" cy="4071928"/>
          </a:xfrm>
          <a:prstGeom prst="rect">
            <a:avLst/>
          </a:prstGeom>
          <a:solidFill>
            <a:srgbClr val="FFFFFF">
              <a:shade val="85000"/>
            </a:srgbClr>
          </a:solidFill>
          <a:ln w="190500" cap="rnd">
            <a:solidFill>
              <a:srgbClr val="FFFFFF"/>
            </a:solidFill>
          </a:ln>
          <a:effectLst>
            <a:outerShdw blurRad="152400" dist="127000" algn="ctr" rotWithShape="0">
              <a:srgbClr val="5F3F1F">
                <a:alpha val="40000"/>
              </a:srgbClr>
            </a:outerShdw>
          </a:effectLst>
          <a:scene3d>
            <a:camera prst="orthographicFront"/>
            <a:lightRig rig="twoPt" dir="t">
              <a:rot lat="0" lon="0" rev="7800000"/>
            </a:lightRig>
          </a:scene3d>
          <a:sp3d contourW="6350">
            <a:bevelT w="50800" h="16510"/>
            <a:contourClr>
              <a:srgbClr val="C0C0C0"/>
            </a:contourClr>
          </a:sp3d>
          <a:extLst/>
        </p:spPr>
      </p:pic>
      <p:grpSp>
        <p:nvGrpSpPr>
          <p:cNvPr id="17" name="Group 16"/>
          <p:cNvGrpSpPr/>
          <p:nvPr/>
        </p:nvGrpSpPr>
        <p:grpSpPr>
          <a:xfrm>
            <a:off x="8007350" y="34240"/>
            <a:ext cx="1060450" cy="1005198"/>
            <a:chOff x="6772989" y="99734"/>
            <a:chExt cx="1289050" cy="1227138"/>
          </a:xfrm>
        </p:grpSpPr>
        <p:sp>
          <p:nvSpPr>
            <p:cNvPr id="18" name="Oval 2"/>
            <p:cNvSpPr>
              <a:spLocks noChangeArrowheads="1"/>
            </p:cNvSpPr>
            <p:nvPr/>
          </p:nvSpPr>
          <p:spPr bwMode="auto">
            <a:xfrm>
              <a:off x="6882527" y="206097"/>
              <a:ext cx="1065212" cy="1009650"/>
            </a:xfrm>
            <a:prstGeom prst="ellipse">
              <a:avLst/>
            </a:prstGeom>
            <a:solidFill>
              <a:srgbClr val="FFFFFF"/>
            </a:solidFill>
            <a:ln w="9525" algn="in">
              <a:solidFill>
                <a:srgbClr val="A6A6A6"/>
              </a:solidFill>
              <a:round/>
              <a:headEnd/>
              <a:tailEnd/>
            </a:ln>
            <a:effectLst/>
            <a:extLs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endParaRPr lang="en-GB"/>
            </a:p>
          </p:txBody>
        </p:sp>
        <p:pic>
          <p:nvPicPr>
            <p:cNvPr id="19" name="Picture 3" descr="CURRENT LOGO"/>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72989" y="99734"/>
              <a:ext cx="1289050" cy="1227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grpSp>
      <p:sp>
        <p:nvSpPr>
          <p:cNvPr id="20" name="Rectangle 19"/>
          <p:cNvSpPr/>
          <p:nvPr/>
        </p:nvSpPr>
        <p:spPr>
          <a:xfrm>
            <a:off x="1885194" y="5934669"/>
            <a:ext cx="5373612" cy="769441"/>
          </a:xfrm>
          <a:prstGeom prst="rect">
            <a:avLst/>
          </a:prstGeom>
          <a:noFill/>
        </p:spPr>
        <p:txBody>
          <a:bodyPr wrap="square">
            <a:spAutoFit/>
          </a:bodyPr>
          <a:lstStyle/>
          <a:p>
            <a:pPr algn="ctr">
              <a:defRPr/>
            </a:pPr>
            <a:r>
              <a:rPr lang="en-US" sz="4400" spc="100" dirty="0" smtClean="0">
                <a:ln w="18000">
                  <a:solidFill>
                    <a:schemeClr val="accent2">
                      <a:lumMod val="75000"/>
                    </a:schemeClr>
                  </a:solidFill>
                  <a:prstDash val="solid"/>
                </a:ln>
                <a:solidFill>
                  <a:schemeClr val="accent2">
                    <a:lumMod val="75000"/>
                  </a:schemeClr>
                </a:solidFill>
                <a:latin typeface="Candy Round BTN Cond" panose="020F0606020102040306" pitchFamily="34" charset="0"/>
              </a:rPr>
              <a:t>St </a:t>
            </a:r>
            <a:r>
              <a:rPr lang="en-US" sz="4400" spc="100" dirty="0" err="1" smtClean="0">
                <a:ln w="18000">
                  <a:solidFill>
                    <a:schemeClr val="accent2">
                      <a:lumMod val="75000"/>
                    </a:schemeClr>
                  </a:solidFill>
                  <a:prstDash val="solid"/>
                </a:ln>
                <a:solidFill>
                  <a:schemeClr val="accent2">
                    <a:lumMod val="75000"/>
                  </a:schemeClr>
                </a:solidFill>
                <a:latin typeface="Candy Round BTN Cond" panose="020F0606020102040306" pitchFamily="34" charset="0"/>
              </a:rPr>
              <a:t>Thérèse</a:t>
            </a:r>
            <a:r>
              <a:rPr lang="en-US" sz="4400" spc="100" dirty="0" smtClean="0">
                <a:ln w="18000">
                  <a:solidFill>
                    <a:schemeClr val="accent2">
                      <a:lumMod val="75000"/>
                    </a:schemeClr>
                  </a:solidFill>
                  <a:prstDash val="solid"/>
                </a:ln>
                <a:solidFill>
                  <a:schemeClr val="accent2">
                    <a:lumMod val="75000"/>
                  </a:schemeClr>
                </a:solidFill>
                <a:latin typeface="Candy Round BTN Cond" panose="020F0606020102040306" pitchFamily="34" charset="0"/>
              </a:rPr>
              <a:t> of </a:t>
            </a:r>
            <a:r>
              <a:rPr lang="en-US" sz="4400" spc="100" dirty="0" err="1" smtClean="0">
                <a:ln w="18000">
                  <a:solidFill>
                    <a:schemeClr val="accent2">
                      <a:lumMod val="75000"/>
                    </a:schemeClr>
                  </a:solidFill>
                  <a:prstDash val="solid"/>
                </a:ln>
                <a:solidFill>
                  <a:schemeClr val="accent2">
                    <a:lumMod val="75000"/>
                  </a:schemeClr>
                </a:solidFill>
                <a:latin typeface="Candy Round BTN Cond" panose="020F0606020102040306" pitchFamily="34" charset="0"/>
              </a:rPr>
              <a:t>Lisieux</a:t>
            </a:r>
            <a:endParaRPr lang="en-US" sz="4400" spc="100" dirty="0">
              <a:ln w="18000">
                <a:solidFill>
                  <a:schemeClr val="accent2">
                    <a:lumMod val="75000"/>
                  </a:schemeClr>
                </a:solidFill>
                <a:prstDash val="solid"/>
              </a:ln>
              <a:solidFill>
                <a:schemeClr val="accent2">
                  <a:lumMod val="75000"/>
                </a:schemeClr>
              </a:solidFill>
              <a:latin typeface="Candy Round BTN Cond" panose="020F0606020102040306" pitchFamily="34" charset="0"/>
            </a:endParaRPr>
          </a:p>
        </p:txBody>
      </p:sp>
      <p:pic>
        <p:nvPicPr>
          <p:cNvPr id="13" name="Picture 12"/>
          <p:cNvPicPr/>
          <p:nvPr/>
        </p:nvPicPr>
        <p:blipFill>
          <a:blip r:embed="rId8">
            <a:extLst>
              <a:ext uri="{28A0092B-C50C-407E-A947-70E740481C1C}">
                <a14:useLocalDpi xmlns:a14="http://schemas.microsoft.com/office/drawing/2010/main" val="0"/>
              </a:ext>
            </a:extLst>
          </a:blip>
          <a:srcRect/>
          <a:stretch>
            <a:fillRect/>
          </a:stretch>
        </p:blipFill>
        <p:spPr bwMode="auto">
          <a:xfrm>
            <a:off x="228600" y="172174"/>
            <a:ext cx="1346718" cy="69822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spTree>
    <p:extLst>
      <p:ext uri="{BB962C8B-B14F-4D97-AF65-F5344CB8AC3E}">
        <p14:creationId xmlns:p14="http://schemas.microsoft.com/office/powerpoint/2010/main" val="3075380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http://upload.wikimedia.org/wikipedia/commons/e/ef/Teresa13anni.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44950" y="1167834"/>
            <a:ext cx="3962400" cy="5267093"/>
          </a:xfrm>
          <a:prstGeom prst="rect">
            <a:avLst/>
          </a:prstGeom>
          <a:ln>
            <a:noFill/>
          </a:ln>
          <a:effectLst>
            <a:softEdge rad="177800"/>
          </a:effectLst>
          <a:extLst>
            <a:ext uri="{909E8E84-426E-40DD-AFC4-6F175D3DCCD1}">
              <a14:hiddenFill xmlns:a14="http://schemas.microsoft.com/office/drawing/2010/main">
                <a:solidFill>
                  <a:srgbClr val="FFFFFF"/>
                </a:solidFill>
              </a14:hiddenFill>
            </a:ext>
          </a:extLst>
        </p:spPr>
      </p:pic>
      <p:pic>
        <p:nvPicPr>
          <p:cNvPr id="13"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34938"/>
            <a:ext cx="9144000" cy="1179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grpSp>
        <p:nvGrpSpPr>
          <p:cNvPr id="14" name="Group 13"/>
          <p:cNvGrpSpPr/>
          <p:nvPr/>
        </p:nvGrpSpPr>
        <p:grpSpPr>
          <a:xfrm>
            <a:off x="8007350" y="34240"/>
            <a:ext cx="1060450" cy="1005198"/>
            <a:chOff x="6772989" y="99734"/>
            <a:chExt cx="1289050" cy="1227138"/>
          </a:xfrm>
        </p:grpSpPr>
        <p:sp>
          <p:nvSpPr>
            <p:cNvPr id="15" name="Oval 2"/>
            <p:cNvSpPr>
              <a:spLocks noChangeArrowheads="1"/>
            </p:cNvSpPr>
            <p:nvPr/>
          </p:nvSpPr>
          <p:spPr bwMode="auto">
            <a:xfrm>
              <a:off x="6882527" y="206097"/>
              <a:ext cx="1065212" cy="1009650"/>
            </a:xfrm>
            <a:prstGeom prst="ellipse">
              <a:avLst/>
            </a:prstGeom>
            <a:solidFill>
              <a:srgbClr val="FFFFFF"/>
            </a:solidFill>
            <a:ln w="9525" algn="in">
              <a:solidFill>
                <a:srgbClr val="A6A6A6"/>
              </a:solidFill>
              <a:round/>
              <a:headEnd/>
              <a:tailEnd/>
            </a:ln>
            <a:effectLst/>
            <a:extLs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endParaRPr lang="en-GB"/>
            </a:p>
          </p:txBody>
        </p:sp>
        <p:pic>
          <p:nvPicPr>
            <p:cNvPr id="17" name="Picture 3" descr="CURRENT LOGO"/>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72989" y="99734"/>
              <a:ext cx="1289050" cy="1227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grpSp>
      <p:pic>
        <p:nvPicPr>
          <p:cNvPr id="20" name="Picture 19"/>
          <p:cNvPicPr/>
          <p:nvPr/>
        </p:nvPicPr>
        <p:blipFill>
          <a:blip r:embed="rId7">
            <a:extLst>
              <a:ext uri="{28A0092B-C50C-407E-A947-70E740481C1C}">
                <a14:useLocalDpi xmlns:a14="http://schemas.microsoft.com/office/drawing/2010/main" val="0"/>
              </a:ext>
            </a:extLst>
          </a:blip>
          <a:srcRect/>
          <a:stretch>
            <a:fillRect/>
          </a:stretch>
        </p:blipFill>
        <p:spPr bwMode="auto">
          <a:xfrm>
            <a:off x="228600" y="172174"/>
            <a:ext cx="1346718" cy="69822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pic>
        <p:nvPicPr>
          <p:cNvPr id="9" name="Picture 8" descr="IMG_6804"/>
          <p:cNvPicPr/>
          <p:nvPr/>
        </p:nvPicPr>
        <p:blipFill rotWithShape="1">
          <a:blip r:embed="rId8" cstate="print">
            <a:duotone>
              <a:prstClr val="black"/>
              <a:schemeClr val="accent6">
                <a:tint val="45000"/>
                <a:satMod val="400000"/>
              </a:schemeClr>
            </a:duotone>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l="22499" t="31166" r="26250" b="7834"/>
          <a:stretch/>
        </p:blipFill>
        <p:spPr bwMode="auto">
          <a:xfrm rot="20708062">
            <a:off x="1073016" y="1272408"/>
            <a:ext cx="2259357" cy="3704206"/>
          </a:xfrm>
          <a:prstGeom prst="rect">
            <a:avLst/>
          </a:prstGeom>
          <a:solidFill>
            <a:srgbClr val="FFFFFF">
              <a:shade val="85000"/>
            </a:srgbClr>
          </a:solidFill>
          <a:ln w="190500" cap="rnd">
            <a:solidFill>
              <a:srgbClr val="FFFFFF"/>
            </a:solidFill>
          </a:ln>
          <a:effectLst>
            <a:outerShdw blurRad="152400" dist="127000" algn="tl" rotWithShape="0">
              <a:srgbClr val="5F3F1F">
                <a:alpha val="40000"/>
              </a:srgbClr>
            </a:outerShdw>
          </a:effectLst>
          <a:scene3d>
            <a:camera prst="orthographicFront"/>
            <a:lightRig rig="twoPt" dir="t">
              <a:rot lat="0" lon="0" rev="7800000"/>
            </a:lightRig>
          </a:scene3d>
          <a:sp3d contourW="6350">
            <a:bevelT w="50800" h="16510"/>
            <a:contourClr>
              <a:srgbClr val="C0C0C0"/>
            </a:contourClr>
          </a:sp3d>
          <a:extLst>
            <a:ext uri="{53640926-AAD7-44D8-BBD7-CCE9431645EC}">
              <a14:shadowObscured xmlns:a14="http://schemas.microsoft.com/office/drawing/2010/main"/>
            </a:ext>
          </a:extLst>
        </p:spPr>
      </p:pic>
      <p:pic>
        <p:nvPicPr>
          <p:cNvPr id="10" name="Picture 9" descr="Z:\Malawi Missio Photo (Lo-Res JPEGS)\Day 6 (Lisanjala)\_MG_0676.jpg"/>
          <p:cNvPicPr/>
          <p:nvPr/>
        </p:nvPicPr>
        <p:blipFill rotWithShape="1">
          <a:blip r:embed="rId10" cstate="print">
            <a:duotone>
              <a:prstClr val="black"/>
              <a:schemeClr val="accent6">
                <a:tint val="45000"/>
                <a:satMod val="400000"/>
              </a:schemeClr>
            </a:duotone>
            <a:extLst>
              <a:ext uri="{28A0092B-C50C-407E-A947-70E740481C1C}">
                <a14:useLocalDpi xmlns:a14="http://schemas.microsoft.com/office/drawing/2010/main" val="0"/>
              </a:ext>
            </a:extLst>
          </a:blip>
          <a:srcRect l="16347" r="34613"/>
          <a:stretch/>
        </p:blipFill>
        <p:spPr bwMode="auto">
          <a:xfrm rot="569734">
            <a:off x="963632" y="3051387"/>
            <a:ext cx="2486072" cy="3200400"/>
          </a:xfrm>
          <a:prstGeom prst="rect">
            <a:avLst/>
          </a:prstGeom>
          <a:solidFill>
            <a:srgbClr val="FFFFFF">
              <a:shade val="85000"/>
            </a:srgbClr>
          </a:solidFill>
          <a:ln w="190500" cap="rnd">
            <a:solidFill>
              <a:srgbClr val="FFFFFF"/>
            </a:solidFill>
          </a:ln>
          <a:effectLst>
            <a:outerShdw blurRad="152400" dist="127000" algn="tl" rotWithShape="0">
              <a:srgbClr val="5F3F1F">
                <a:alpha val="40000"/>
              </a:srgbClr>
            </a:outerShdw>
          </a:effectLst>
          <a:scene3d>
            <a:camera prst="orthographicFront"/>
            <a:lightRig rig="twoPt" dir="t">
              <a:rot lat="0" lon="0" rev="7800000"/>
            </a:lightRig>
          </a:scene3d>
          <a:sp3d contourW="6350">
            <a:bevelT w="50800" h="16510"/>
            <a:contourClr>
              <a:srgbClr val="C0C0C0"/>
            </a:contourClr>
          </a:sp3d>
          <a:extLst>
            <a:ext uri="{53640926-AAD7-44D8-BBD7-CCE9431645EC}">
              <a14:shadowObscured xmlns:a14="http://schemas.microsoft.com/office/drawing/2010/main"/>
            </a:ext>
          </a:extLst>
        </p:spPr>
      </p:pic>
    </p:spTree>
    <p:extLst>
      <p:ext uri="{BB962C8B-B14F-4D97-AF65-F5344CB8AC3E}">
        <p14:creationId xmlns:p14="http://schemas.microsoft.com/office/powerpoint/2010/main" val="1418205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3" name="Picture 9" descr="http://www.sttheresatrumbull.org/usermedia/images/StTofL/lisieux-ew2.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38614" y="1219199"/>
            <a:ext cx="3066772" cy="4800601"/>
          </a:xfrm>
          <a:prstGeom prst="rect">
            <a:avLst/>
          </a:prstGeom>
          <a:solidFill>
            <a:srgbClr val="FFFFFF">
              <a:shade val="85000"/>
            </a:srgbClr>
          </a:solidFill>
          <a:ln w="190500" cap="rnd">
            <a:solidFill>
              <a:srgbClr val="FFFFFF"/>
            </a:solidFill>
          </a:ln>
          <a:effectLst>
            <a:outerShdw blurRad="152400" dist="127000" algn="tl" rotWithShape="0">
              <a:srgbClr val="5F3F1F">
                <a:alpha val="40000"/>
              </a:srgbClr>
            </a:outerShdw>
          </a:effectLst>
          <a:scene3d>
            <a:camera prst="orthographicFront"/>
            <a:lightRig rig="twoPt" dir="t">
              <a:rot lat="0" lon="0" rev="7800000"/>
            </a:lightRig>
          </a:scene3d>
          <a:sp3d contourW="6350">
            <a:bevelT w="50800" h="16510"/>
            <a:contourClr>
              <a:srgbClr val="C0C0C0"/>
            </a:contourClr>
          </a:sp3d>
          <a:extLst/>
        </p:spPr>
      </p:pic>
      <p:pic>
        <p:nvPicPr>
          <p:cNvPr id="13"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34938"/>
            <a:ext cx="9144000" cy="1179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grpSp>
        <p:nvGrpSpPr>
          <p:cNvPr id="14" name="Group 13"/>
          <p:cNvGrpSpPr/>
          <p:nvPr/>
        </p:nvGrpSpPr>
        <p:grpSpPr>
          <a:xfrm>
            <a:off x="8007350" y="34240"/>
            <a:ext cx="1060450" cy="1005198"/>
            <a:chOff x="6772989" y="99734"/>
            <a:chExt cx="1289050" cy="1227138"/>
          </a:xfrm>
        </p:grpSpPr>
        <p:sp>
          <p:nvSpPr>
            <p:cNvPr id="15" name="Oval 2"/>
            <p:cNvSpPr>
              <a:spLocks noChangeArrowheads="1"/>
            </p:cNvSpPr>
            <p:nvPr/>
          </p:nvSpPr>
          <p:spPr bwMode="auto">
            <a:xfrm>
              <a:off x="6882527" y="206097"/>
              <a:ext cx="1065212" cy="1009650"/>
            </a:xfrm>
            <a:prstGeom prst="ellipse">
              <a:avLst/>
            </a:prstGeom>
            <a:solidFill>
              <a:srgbClr val="FFFFFF"/>
            </a:solidFill>
            <a:ln w="9525" algn="in">
              <a:solidFill>
                <a:srgbClr val="A6A6A6"/>
              </a:solidFill>
              <a:round/>
              <a:headEnd/>
              <a:tailEnd/>
            </a:ln>
            <a:effectLst/>
            <a:extLs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endParaRPr lang="en-GB"/>
            </a:p>
          </p:txBody>
        </p:sp>
        <p:pic>
          <p:nvPicPr>
            <p:cNvPr id="17" name="Picture 3" descr="CURRENT LOGO"/>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72989" y="99734"/>
              <a:ext cx="1289050" cy="1227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grpSp>
      <p:pic>
        <p:nvPicPr>
          <p:cNvPr id="10" name="Picture 9"/>
          <p:cNvPicPr/>
          <p:nvPr/>
        </p:nvPicPr>
        <p:blipFill>
          <a:blip r:embed="rId7">
            <a:extLst>
              <a:ext uri="{BEBA8EAE-BF5A-486C-A8C5-ECC9F3942E4B}">
                <a14:imgProps xmlns:a14="http://schemas.microsoft.com/office/drawing/2010/main">
                  <a14:imgLayer r:embed="rId8">
                    <a14:imgEffect>
                      <a14:colorTemperature colorTemp="8800"/>
                    </a14:imgEffect>
                  </a14:imgLayer>
                </a14:imgProps>
              </a:ext>
            </a:extLst>
          </a:blip>
          <a:stretch>
            <a:fillRect/>
          </a:stretch>
        </p:blipFill>
        <p:spPr>
          <a:xfrm rot="415729">
            <a:off x="6610295" y="2285954"/>
            <a:ext cx="1887094" cy="2324100"/>
          </a:xfrm>
          <a:prstGeom prst="rect">
            <a:avLst/>
          </a:prstGeom>
          <a:solidFill>
            <a:srgbClr val="FFFFFF">
              <a:shade val="85000"/>
            </a:srgbClr>
          </a:solidFill>
          <a:ln w="190500" cap="rnd">
            <a:solidFill>
              <a:srgbClr val="FFFFFF"/>
            </a:solidFill>
          </a:ln>
          <a:effectLst>
            <a:outerShdw blurRad="152400" dist="127000" algn="tl" rotWithShape="0">
              <a:srgbClr val="5F3F1F">
                <a:alpha val="40000"/>
              </a:srgbClr>
            </a:outerShdw>
          </a:effectLst>
          <a:scene3d>
            <a:camera prst="orthographicFront"/>
            <a:lightRig rig="twoPt" dir="t">
              <a:rot lat="0" lon="0" rev="7800000"/>
            </a:lightRig>
          </a:scene3d>
          <a:sp3d contourW="6350">
            <a:bevelT w="50800" h="16510"/>
            <a:contourClr>
              <a:srgbClr val="C0C0C0"/>
            </a:contourClr>
          </a:sp3d>
        </p:spPr>
      </p:pic>
      <p:pic>
        <p:nvPicPr>
          <p:cNvPr id="11" name="Picture 10"/>
          <p:cNvPicPr/>
          <p:nvPr/>
        </p:nvPicPr>
        <p:blipFill rotWithShape="1">
          <a:blip r:embed="rId9">
            <a:extLst>
              <a:ext uri="{BEBA8EAE-BF5A-486C-A8C5-ECC9F3942E4B}">
                <a14:imgProps xmlns:a14="http://schemas.microsoft.com/office/drawing/2010/main">
                  <a14:imgLayer r:embed="rId10">
                    <a14:imgEffect>
                      <a14:colorTemperature colorTemp="11200"/>
                    </a14:imgEffect>
                  </a14:imgLayer>
                </a14:imgProps>
              </a:ext>
            </a:extLst>
          </a:blip>
          <a:srcRect l="18011" r="13162" b="5621"/>
          <a:stretch/>
        </p:blipFill>
        <p:spPr bwMode="auto">
          <a:xfrm rot="21045498">
            <a:off x="758789" y="2025185"/>
            <a:ext cx="1706546" cy="3011225"/>
          </a:xfrm>
          <a:prstGeom prst="rect">
            <a:avLst/>
          </a:prstGeom>
          <a:solidFill>
            <a:srgbClr val="FFFFFF">
              <a:shade val="85000"/>
            </a:srgbClr>
          </a:solidFill>
          <a:ln w="190500" cap="rnd">
            <a:solidFill>
              <a:srgbClr val="FFFFFF"/>
            </a:solidFill>
          </a:ln>
          <a:effectLst>
            <a:outerShdw blurRad="152400" dist="127000" algn="tl" rotWithShape="0">
              <a:srgbClr val="5F3F1F">
                <a:alpha val="40000"/>
              </a:srgbClr>
            </a:outerShdw>
          </a:effectLst>
          <a:scene3d>
            <a:camera prst="orthographicFront"/>
            <a:lightRig rig="twoPt" dir="t">
              <a:rot lat="0" lon="0" rev="7800000"/>
            </a:lightRig>
          </a:scene3d>
          <a:sp3d contourW="6350">
            <a:bevelT w="50800" h="16510"/>
            <a:contourClr>
              <a:srgbClr val="C0C0C0"/>
            </a:contourClr>
          </a:sp3d>
          <a:extLst>
            <a:ext uri="{53640926-AAD7-44D8-BBD7-CCE9431645EC}">
              <a14:shadowObscured xmlns:a14="http://schemas.microsoft.com/office/drawing/2010/main"/>
            </a:ext>
          </a:extLst>
        </p:spPr>
      </p:pic>
      <p:pic>
        <p:nvPicPr>
          <p:cNvPr id="12" name="Picture 11"/>
          <p:cNvPicPr/>
          <p:nvPr/>
        </p:nvPicPr>
        <p:blipFill>
          <a:blip r:embed="rId11">
            <a:extLst>
              <a:ext uri="{28A0092B-C50C-407E-A947-70E740481C1C}">
                <a14:useLocalDpi xmlns:a14="http://schemas.microsoft.com/office/drawing/2010/main" val="0"/>
              </a:ext>
            </a:extLst>
          </a:blip>
          <a:srcRect/>
          <a:stretch>
            <a:fillRect/>
          </a:stretch>
        </p:blipFill>
        <p:spPr bwMode="auto">
          <a:xfrm>
            <a:off x="228600" y="172174"/>
            <a:ext cx="1346718" cy="69822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spTree>
    <p:extLst>
      <p:ext uri="{BB962C8B-B14F-4D97-AF65-F5344CB8AC3E}">
        <p14:creationId xmlns:p14="http://schemas.microsoft.com/office/powerpoint/2010/main" val="3930924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4938"/>
            <a:ext cx="9144000" cy="1179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grpSp>
        <p:nvGrpSpPr>
          <p:cNvPr id="9" name="Group 8"/>
          <p:cNvGrpSpPr/>
          <p:nvPr/>
        </p:nvGrpSpPr>
        <p:grpSpPr>
          <a:xfrm>
            <a:off x="8007350" y="34240"/>
            <a:ext cx="1060450" cy="1005198"/>
            <a:chOff x="6772989" y="99734"/>
            <a:chExt cx="1289050" cy="1227138"/>
          </a:xfrm>
        </p:grpSpPr>
        <p:sp>
          <p:nvSpPr>
            <p:cNvPr id="10" name="Oval 2"/>
            <p:cNvSpPr>
              <a:spLocks noChangeArrowheads="1"/>
            </p:cNvSpPr>
            <p:nvPr/>
          </p:nvSpPr>
          <p:spPr bwMode="auto">
            <a:xfrm>
              <a:off x="6882527" y="206097"/>
              <a:ext cx="1065212" cy="1009650"/>
            </a:xfrm>
            <a:prstGeom prst="ellipse">
              <a:avLst/>
            </a:prstGeom>
            <a:solidFill>
              <a:srgbClr val="FFFFFF"/>
            </a:solidFill>
            <a:ln w="9525" algn="in">
              <a:solidFill>
                <a:srgbClr val="A6A6A6"/>
              </a:solidFill>
              <a:round/>
              <a:headEnd/>
              <a:tailEnd/>
            </a:ln>
            <a:effectLst/>
            <a:extLs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endParaRPr lang="en-GB"/>
            </a:p>
          </p:txBody>
        </p:sp>
        <p:pic>
          <p:nvPicPr>
            <p:cNvPr id="11" name="Picture 3" descr="CURRENT LOGO"/>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72989" y="99734"/>
              <a:ext cx="1289050" cy="1227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grpSp>
      <p:pic>
        <p:nvPicPr>
          <p:cNvPr id="14" name="Picture 13"/>
          <p:cNvPicPr/>
          <p:nvPr/>
        </p:nvPicPr>
        <p:blipFill>
          <a:blip r:embed="rId5">
            <a:extLst>
              <a:ext uri="{28A0092B-C50C-407E-A947-70E740481C1C}">
                <a14:useLocalDpi xmlns:a14="http://schemas.microsoft.com/office/drawing/2010/main" val="0"/>
              </a:ext>
            </a:extLst>
          </a:blip>
          <a:srcRect/>
          <a:stretch>
            <a:fillRect/>
          </a:stretch>
        </p:blipFill>
        <p:spPr bwMode="auto">
          <a:xfrm>
            <a:off x="228600" y="172174"/>
            <a:ext cx="1346718" cy="69822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pic>
        <p:nvPicPr>
          <p:cNvPr id="7" name="Picture 2" descr="http://manfullyalive.com/wp-content/uploads/2013/06/st-therese-of-lisieux.jpg"/>
          <p:cNvPicPr>
            <a:picLocks noChangeAspect="1" noChangeArrowheads="1"/>
          </p:cNvPicPr>
          <p:nvPr/>
        </p:nvPicPr>
        <p:blipFill>
          <a:blip r:embed="rId6">
            <a:extLst>
              <a:ext uri="{BEBA8EAE-BF5A-486C-A8C5-ECC9F3942E4B}">
                <a14:imgProps xmlns:a14="http://schemas.microsoft.com/office/drawing/2010/main">
                  <a14:imgLayer r:embed="rId7">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2735315" y="1044575"/>
            <a:ext cx="3665483" cy="5122570"/>
          </a:xfrm>
          <a:prstGeom prst="rect">
            <a:avLst/>
          </a:prstGeom>
          <a:solidFill>
            <a:srgbClr val="FFFFFF">
              <a:shade val="85000"/>
            </a:srgbClr>
          </a:solidFill>
          <a:ln w="190500" cap="rnd">
            <a:solidFill>
              <a:srgbClr val="FFFFFF"/>
            </a:solidFill>
          </a:ln>
          <a:effectLst>
            <a:outerShdw blurRad="228600" dist="127000" algn="tl" rotWithShape="0">
              <a:srgbClr val="5F3F1F">
                <a:alpha val="40000"/>
              </a:srgbClr>
            </a:outerShdw>
          </a:effectLst>
          <a:scene3d>
            <a:camera prst="orthographicFront"/>
            <a:lightRig rig="twoPt" dir="t">
              <a:rot lat="0" lon="0" rev="7800000"/>
            </a:lightRig>
          </a:scene3d>
          <a:sp3d contourW="6350">
            <a:bevelT w="50800" h="16510"/>
            <a:contourClr>
              <a:srgbClr val="C0C0C0"/>
            </a:contourClr>
          </a:sp3d>
          <a:extLst/>
        </p:spPr>
      </p:pic>
    </p:spTree>
    <p:extLst>
      <p:ext uri="{BB962C8B-B14F-4D97-AF65-F5344CB8AC3E}">
        <p14:creationId xmlns:p14="http://schemas.microsoft.com/office/powerpoint/2010/main" val="3837846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4938"/>
            <a:ext cx="9144000" cy="1179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grpSp>
        <p:nvGrpSpPr>
          <p:cNvPr id="9" name="Group 8"/>
          <p:cNvGrpSpPr/>
          <p:nvPr/>
        </p:nvGrpSpPr>
        <p:grpSpPr>
          <a:xfrm>
            <a:off x="8007350" y="34240"/>
            <a:ext cx="1060450" cy="1005198"/>
            <a:chOff x="6772989" y="99734"/>
            <a:chExt cx="1289050" cy="1227138"/>
          </a:xfrm>
        </p:grpSpPr>
        <p:sp>
          <p:nvSpPr>
            <p:cNvPr id="10" name="Oval 2"/>
            <p:cNvSpPr>
              <a:spLocks noChangeArrowheads="1"/>
            </p:cNvSpPr>
            <p:nvPr/>
          </p:nvSpPr>
          <p:spPr bwMode="auto">
            <a:xfrm>
              <a:off x="6882527" y="206097"/>
              <a:ext cx="1065212" cy="1009650"/>
            </a:xfrm>
            <a:prstGeom prst="ellipse">
              <a:avLst/>
            </a:prstGeom>
            <a:solidFill>
              <a:srgbClr val="FFFFFF"/>
            </a:solidFill>
            <a:ln w="9525" algn="in">
              <a:solidFill>
                <a:srgbClr val="A6A6A6"/>
              </a:solidFill>
              <a:round/>
              <a:headEnd/>
              <a:tailEnd/>
            </a:ln>
            <a:effectLst/>
            <a:extLs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endParaRPr lang="en-GB"/>
            </a:p>
          </p:txBody>
        </p:sp>
        <p:pic>
          <p:nvPicPr>
            <p:cNvPr id="11" name="Picture 3" descr="CURRENT LOGO"/>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72989" y="99734"/>
              <a:ext cx="1289050" cy="1227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grpSp>
      <p:pic>
        <p:nvPicPr>
          <p:cNvPr id="14" name="Picture 13"/>
          <p:cNvPicPr/>
          <p:nvPr/>
        </p:nvPicPr>
        <p:blipFill>
          <a:blip r:embed="rId5">
            <a:extLst>
              <a:ext uri="{28A0092B-C50C-407E-A947-70E740481C1C}">
                <a14:useLocalDpi xmlns:a14="http://schemas.microsoft.com/office/drawing/2010/main" val="0"/>
              </a:ext>
            </a:extLst>
          </a:blip>
          <a:srcRect/>
          <a:stretch>
            <a:fillRect/>
          </a:stretch>
        </p:blipFill>
        <p:spPr bwMode="auto">
          <a:xfrm>
            <a:off x="228600" y="172174"/>
            <a:ext cx="1346718" cy="69822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pic>
        <p:nvPicPr>
          <p:cNvPr id="15" name="Picture 4" descr="http://www.traditioninaction.org/religious/religiousimages/C005_ThereseLaundry.jpg">
            <a:hlinkClick r:id="rId6"/>
          </p:cNvPr>
          <p:cNvPicPr>
            <a:picLocks noChangeAspect="1" noChangeArrowheads="1"/>
          </p:cNvPicPr>
          <p:nvPr/>
        </p:nvPicPr>
        <p:blipFill>
          <a:blip r:embed="rId7">
            <a:extLst>
              <a:ext uri="{BEBA8EAE-BF5A-486C-A8C5-ECC9F3942E4B}">
                <a14:imgProps xmlns:a14="http://schemas.microsoft.com/office/drawing/2010/main">
                  <a14:imgLayer r:embed="rId8">
                    <a14:imgEffect>
                      <a14:colorTemperature colorTemp="8800"/>
                    </a14:imgEffect>
                  </a14:imgLayer>
                </a14:imgProps>
              </a:ext>
              <a:ext uri="{28A0092B-C50C-407E-A947-70E740481C1C}">
                <a14:useLocalDpi xmlns:a14="http://schemas.microsoft.com/office/drawing/2010/main" val="0"/>
              </a:ext>
            </a:extLst>
          </a:blip>
          <a:srcRect/>
          <a:stretch>
            <a:fillRect/>
          </a:stretch>
        </p:blipFill>
        <p:spPr bwMode="auto">
          <a:xfrm>
            <a:off x="1143000" y="1287516"/>
            <a:ext cx="4114800" cy="4471415"/>
          </a:xfrm>
          <a:prstGeom prst="rect">
            <a:avLst/>
          </a:prstGeom>
          <a:solidFill>
            <a:srgbClr val="FFFFFF">
              <a:shade val="85000"/>
            </a:srgbClr>
          </a:solidFill>
          <a:ln w="88900" cap="sq">
            <a:solidFill>
              <a:srgbClr val="FFFFFF"/>
            </a:solidFill>
            <a:miter lim="800000"/>
          </a:ln>
          <a:effectLst>
            <a:outerShdw blurRad="152400" dist="127000" algn="tl" rotWithShape="0">
              <a:srgbClr val="5F3F1F">
                <a:alpha val="40000"/>
              </a:srgbClr>
            </a:outerShdw>
          </a:effectLst>
          <a:scene3d>
            <a:camera prst="orthographicFront"/>
            <a:lightRig rig="twoPt" dir="t">
              <a:rot lat="0" lon="0" rev="7200000"/>
            </a:lightRig>
          </a:scene3d>
          <a:sp3d>
            <a:bevelT w="25400" h="19050"/>
            <a:contourClr>
              <a:srgbClr val="FFFFFF"/>
            </a:contourClr>
          </a:sp3d>
          <a:extLst/>
        </p:spPr>
      </p:pic>
      <p:pic>
        <p:nvPicPr>
          <p:cNvPr id="12" name="Picture 11"/>
          <p:cNvPicPr/>
          <p:nvPr/>
        </p:nvPicPr>
        <p:blipFill rotWithShape="1">
          <a:blip r:embed="rId9" cstate="print">
            <a:extLst>
              <a:ext uri="{28A0092B-C50C-407E-A947-70E740481C1C}">
                <a14:useLocalDpi xmlns:a14="http://schemas.microsoft.com/office/drawing/2010/main" val="0"/>
              </a:ext>
            </a:extLst>
          </a:blip>
          <a:srcRect l="4981" r="9543"/>
          <a:stretch/>
        </p:blipFill>
        <p:spPr bwMode="auto">
          <a:xfrm rot="339340">
            <a:off x="6013154" y="1806183"/>
            <a:ext cx="1829435" cy="3434080"/>
          </a:xfrm>
          <a:prstGeom prst="rect">
            <a:avLst/>
          </a:prstGeom>
          <a:solidFill>
            <a:srgbClr val="FFFFFF">
              <a:shade val="85000"/>
            </a:srgbClr>
          </a:solidFill>
          <a:ln w="190500" cap="rnd">
            <a:solidFill>
              <a:srgbClr val="FFFFFF"/>
            </a:solidFill>
          </a:ln>
          <a:effectLst>
            <a:outerShdw blurRad="152400" dist="127000" algn="tl" rotWithShape="0">
              <a:srgbClr val="5F3F1F">
                <a:alpha val="39000"/>
              </a:srgbClr>
            </a:outerShdw>
          </a:effectLst>
          <a:scene3d>
            <a:camera prst="orthographicFront"/>
            <a:lightRig rig="twoPt" dir="t">
              <a:rot lat="0" lon="0" rev="7800000"/>
            </a:lightRig>
          </a:scene3d>
          <a:sp3d contourW="6350">
            <a:bevelT w="50800" h="16510"/>
            <a:contourClr>
              <a:srgbClr val="C0C0C0"/>
            </a:contourClr>
          </a:sp3d>
          <a:extLst>
            <a:ext uri="{53640926-AAD7-44D8-BBD7-CCE9431645EC}">
              <a14:shadowObscured xmlns:a14="http://schemas.microsoft.com/office/drawing/2010/main"/>
            </a:ext>
          </a:extLst>
        </p:spPr>
      </p:pic>
    </p:spTree>
    <p:extLst>
      <p:ext uri="{BB962C8B-B14F-4D97-AF65-F5344CB8AC3E}">
        <p14:creationId xmlns:p14="http://schemas.microsoft.com/office/powerpoint/2010/main" val="407985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4938"/>
            <a:ext cx="9144000" cy="1179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grpSp>
        <p:nvGrpSpPr>
          <p:cNvPr id="7" name="Group 6"/>
          <p:cNvGrpSpPr/>
          <p:nvPr/>
        </p:nvGrpSpPr>
        <p:grpSpPr>
          <a:xfrm>
            <a:off x="8007350" y="34240"/>
            <a:ext cx="1060450" cy="1005198"/>
            <a:chOff x="6772989" y="99734"/>
            <a:chExt cx="1289050" cy="1227138"/>
          </a:xfrm>
        </p:grpSpPr>
        <p:sp>
          <p:nvSpPr>
            <p:cNvPr id="8" name="Oval 2"/>
            <p:cNvSpPr>
              <a:spLocks noChangeArrowheads="1"/>
            </p:cNvSpPr>
            <p:nvPr/>
          </p:nvSpPr>
          <p:spPr bwMode="auto">
            <a:xfrm>
              <a:off x="6882527" y="206097"/>
              <a:ext cx="1065212" cy="1009650"/>
            </a:xfrm>
            <a:prstGeom prst="ellipse">
              <a:avLst/>
            </a:prstGeom>
            <a:solidFill>
              <a:srgbClr val="FFFFFF"/>
            </a:solidFill>
            <a:ln w="9525" algn="in">
              <a:solidFill>
                <a:srgbClr val="A6A6A6"/>
              </a:solidFill>
              <a:round/>
              <a:headEnd/>
              <a:tailEnd/>
            </a:ln>
            <a:effectLst/>
            <a:extLs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endParaRPr lang="en-GB"/>
            </a:p>
          </p:txBody>
        </p:sp>
        <p:pic>
          <p:nvPicPr>
            <p:cNvPr id="9" name="Picture 3" descr="CURRENT LOGO"/>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72989" y="99734"/>
              <a:ext cx="1289050" cy="1227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grpSp>
      <p:pic>
        <p:nvPicPr>
          <p:cNvPr id="11" name="Picture 10"/>
          <p:cNvPicPr/>
          <p:nvPr/>
        </p:nvPicPr>
        <p:blipFill>
          <a:blip r:embed="rId5">
            <a:extLst>
              <a:ext uri="{28A0092B-C50C-407E-A947-70E740481C1C}">
                <a14:useLocalDpi xmlns:a14="http://schemas.microsoft.com/office/drawing/2010/main" val="0"/>
              </a:ext>
            </a:extLst>
          </a:blip>
          <a:srcRect/>
          <a:stretch>
            <a:fillRect/>
          </a:stretch>
        </p:blipFill>
        <p:spPr bwMode="auto">
          <a:xfrm>
            <a:off x="228600" y="172174"/>
            <a:ext cx="1346718" cy="69822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pic>
        <p:nvPicPr>
          <p:cNvPr id="14" name="Picture 13" descr="O:\Mission Together\Mission Together Files\Materials All Years\Images\NEW box photo.jpg"/>
          <p:cNvPicPr/>
          <p:nvPr/>
        </p:nvPicPr>
        <p:blipFill rotWithShape="1">
          <a:blip r:embed="rId6" cstate="print">
            <a:extLst>
              <a:ext uri="{28A0092B-C50C-407E-A947-70E740481C1C}">
                <a14:useLocalDpi xmlns:a14="http://schemas.microsoft.com/office/drawing/2010/main" val="0"/>
              </a:ext>
            </a:extLst>
          </a:blip>
          <a:srcRect l="7635" b="9852"/>
          <a:stretch/>
        </p:blipFill>
        <p:spPr bwMode="auto">
          <a:xfrm rot="336017">
            <a:off x="6704804" y="4647788"/>
            <a:ext cx="1925965" cy="1815770"/>
          </a:xfrm>
          <a:prstGeom prst="rect">
            <a:avLst/>
          </a:prstGeom>
          <a:noFill/>
          <a:ln>
            <a:noFill/>
          </a:ln>
          <a:extLst>
            <a:ext uri="{53640926-AAD7-44D8-BBD7-CCE9431645EC}">
              <a14:shadowObscured xmlns:a14="http://schemas.microsoft.com/office/drawing/2010/main"/>
            </a:ext>
          </a:extLst>
        </p:spPr>
      </p:pic>
      <p:pic>
        <p:nvPicPr>
          <p:cNvPr id="12" name="Picture 2"/>
          <p:cNvPicPr>
            <a:picLocks noChangeAspect="1" noChangeArrowheads="1"/>
          </p:cNvPicPr>
          <p:nvPr/>
        </p:nvPicPr>
        <p:blipFill>
          <a:blip r:embed="rId7">
            <a:extLst>
              <a:ext uri="{BEBA8EAE-BF5A-486C-A8C5-ECC9F3942E4B}">
                <a14:imgProps xmlns:a14="http://schemas.microsoft.com/office/drawing/2010/main">
                  <a14:imgLayer r:embed="rId8">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rot="21102765">
            <a:off x="727560" y="1674991"/>
            <a:ext cx="2375697" cy="2866225"/>
          </a:xfrm>
          <a:prstGeom prst="rect">
            <a:avLst/>
          </a:prstGeom>
          <a:solidFill>
            <a:srgbClr val="FFFFFF">
              <a:shade val="85000"/>
            </a:srgbClr>
          </a:solidFill>
          <a:ln w="190500" cap="rnd">
            <a:solidFill>
              <a:srgbClr val="FFFFFF"/>
            </a:solidFill>
          </a:ln>
          <a:effectLst>
            <a:outerShdw blurRad="139700" dist="127000" algn="tl" rotWithShape="0">
              <a:srgbClr val="5F3F1F">
                <a:alpha val="40000"/>
              </a:srgbClr>
            </a:outerShdw>
          </a:effectLst>
          <a:scene3d>
            <a:camera prst="orthographicFront"/>
            <a:lightRig rig="twoPt" dir="t">
              <a:rot lat="0" lon="0" rev="7800000"/>
            </a:lightRig>
          </a:scene3d>
          <a:sp3d contourW="6350">
            <a:bevelT w="50800" h="16510"/>
            <a:contourClr>
              <a:srgbClr val="C0C0C0"/>
            </a:contourClr>
          </a:sp3d>
          <a:extLst/>
        </p:spPr>
      </p:pic>
      <p:pic>
        <p:nvPicPr>
          <p:cNvPr id="13" name="Picture 12" descr="\\MISSIO-DC\Profiles$\claire.colleran\Pictures\Kenya - Eunice with nephew and red box.jpg"/>
          <p:cNvPicPr/>
          <p:nvPr/>
        </p:nvPicPr>
        <p:blipFill>
          <a:blip r:embed="rId9" cstate="print">
            <a:extLst>
              <a:ext uri="{28A0092B-C50C-407E-A947-70E740481C1C}">
                <a14:useLocalDpi xmlns:a14="http://schemas.microsoft.com/office/drawing/2010/main" val="0"/>
              </a:ext>
            </a:extLst>
          </a:blip>
          <a:srcRect/>
          <a:stretch>
            <a:fillRect/>
          </a:stretch>
        </p:blipFill>
        <p:spPr bwMode="auto">
          <a:xfrm rot="432845">
            <a:off x="3319773" y="1860942"/>
            <a:ext cx="2428253" cy="4481462"/>
          </a:xfrm>
          <a:prstGeom prst="rect">
            <a:avLst/>
          </a:prstGeom>
          <a:solidFill>
            <a:srgbClr val="FFFFFF">
              <a:shade val="85000"/>
            </a:srgbClr>
          </a:solidFill>
          <a:ln w="190500" cap="rnd">
            <a:solidFill>
              <a:srgbClr val="FFFFFF"/>
            </a:solidFill>
          </a:ln>
          <a:effectLst>
            <a:outerShdw blurRad="152400" dist="127000" algn="tl" rotWithShape="0">
              <a:srgbClr val="5F3F1F">
                <a:alpha val="40000"/>
              </a:srgbClr>
            </a:outerShdw>
          </a:effectLst>
          <a:scene3d>
            <a:camera prst="orthographicFront"/>
            <a:lightRig rig="twoPt" dir="t">
              <a:rot lat="0" lon="0" rev="7800000"/>
            </a:lightRig>
          </a:scene3d>
          <a:sp3d contourW="6350">
            <a:bevelT w="50800" h="16510"/>
            <a:contourClr>
              <a:srgbClr val="C0C0C0"/>
            </a:contourClr>
          </a:sp3d>
        </p:spPr>
      </p:pic>
      <p:pic>
        <p:nvPicPr>
          <p:cNvPr id="10" name="Picture 9" descr="O:\Mission Together\Mission Together Files\Photographs, Videos and Music\Photographs\Europe\England &amp; Wales\2012\Schools with Mission Together box\IMG_4313.JPG"/>
          <p:cNvPicPr/>
          <p:nvPr/>
        </p:nvPicPr>
        <p:blipFill rotWithShape="1">
          <a:blip r:embed="rId10" cstate="print">
            <a:extLst>
              <a:ext uri="{28A0092B-C50C-407E-A947-70E740481C1C}">
                <a14:useLocalDpi xmlns:a14="http://schemas.microsoft.com/office/drawing/2010/main" val="0"/>
              </a:ext>
            </a:extLst>
          </a:blip>
          <a:srcRect l="19855" t="24351" r="16499" b="24475"/>
          <a:stretch/>
        </p:blipFill>
        <p:spPr bwMode="auto">
          <a:xfrm rot="21122819">
            <a:off x="6253454" y="1514269"/>
            <a:ext cx="2253943" cy="2757406"/>
          </a:xfrm>
          <a:prstGeom prst="rect">
            <a:avLst/>
          </a:prstGeom>
          <a:solidFill>
            <a:srgbClr val="FFFFFF">
              <a:shade val="85000"/>
            </a:srgbClr>
          </a:solidFill>
          <a:ln w="190500" cap="rnd">
            <a:solidFill>
              <a:srgbClr val="FFFFFF"/>
            </a:solidFill>
          </a:ln>
          <a:effectLst>
            <a:outerShdw blurRad="152400" dist="127000" algn="tl" rotWithShape="0">
              <a:srgbClr val="5F3F1F">
                <a:alpha val="40000"/>
              </a:srgbClr>
            </a:outerShdw>
          </a:effectLst>
          <a:scene3d>
            <a:camera prst="orthographicFront"/>
            <a:lightRig rig="twoPt" dir="t">
              <a:rot lat="0" lon="0" rev="7800000"/>
            </a:lightRig>
          </a:scene3d>
          <a:sp3d contourW="6350">
            <a:bevelT w="50800" h="16510"/>
            <a:contourClr>
              <a:srgbClr val="C0C0C0"/>
            </a:contourClr>
          </a:sp3d>
          <a:extLst>
            <a:ext uri="{53640926-AAD7-44D8-BBD7-CCE9431645EC}">
              <a14:shadowObscured xmlns:a14="http://schemas.microsoft.com/office/drawing/2010/main"/>
            </a:ext>
          </a:extLst>
        </p:spPr>
      </p:pic>
    </p:spTree>
    <p:extLst>
      <p:ext uri="{BB962C8B-B14F-4D97-AF65-F5344CB8AC3E}">
        <p14:creationId xmlns:p14="http://schemas.microsoft.com/office/powerpoint/2010/main" val="609026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4938"/>
            <a:ext cx="9144000" cy="1179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grpSp>
        <p:nvGrpSpPr>
          <p:cNvPr id="7" name="Group 6"/>
          <p:cNvGrpSpPr/>
          <p:nvPr/>
        </p:nvGrpSpPr>
        <p:grpSpPr>
          <a:xfrm>
            <a:off x="8007350" y="34240"/>
            <a:ext cx="1060450" cy="1005198"/>
            <a:chOff x="6772989" y="99734"/>
            <a:chExt cx="1289050" cy="1227138"/>
          </a:xfrm>
        </p:grpSpPr>
        <p:sp>
          <p:nvSpPr>
            <p:cNvPr id="8" name="Oval 2"/>
            <p:cNvSpPr>
              <a:spLocks noChangeArrowheads="1"/>
            </p:cNvSpPr>
            <p:nvPr/>
          </p:nvSpPr>
          <p:spPr bwMode="auto">
            <a:xfrm>
              <a:off x="6882527" y="206097"/>
              <a:ext cx="1065212" cy="1009650"/>
            </a:xfrm>
            <a:prstGeom prst="ellipse">
              <a:avLst/>
            </a:prstGeom>
            <a:solidFill>
              <a:srgbClr val="FFFFFF"/>
            </a:solidFill>
            <a:ln w="9525" algn="in">
              <a:solidFill>
                <a:srgbClr val="A6A6A6"/>
              </a:solidFill>
              <a:round/>
              <a:headEnd/>
              <a:tailEnd/>
            </a:ln>
            <a:effectLst/>
            <a:extLs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endParaRPr lang="en-GB"/>
            </a:p>
          </p:txBody>
        </p:sp>
        <p:pic>
          <p:nvPicPr>
            <p:cNvPr id="9" name="Picture 3" descr="CURRENT LOGO"/>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72989" y="99734"/>
              <a:ext cx="1289050" cy="1227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grpSp>
      <p:pic>
        <p:nvPicPr>
          <p:cNvPr id="11" name="Picture 10"/>
          <p:cNvPicPr/>
          <p:nvPr/>
        </p:nvPicPr>
        <p:blipFill>
          <a:blip r:embed="rId5">
            <a:extLst>
              <a:ext uri="{28A0092B-C50C-407E-A947-70E740481C1C}">
                <a14:useLocalDpi xmlns:a14="http://schemas.microsoft.com/office/drawing/2010/main" val="0"/>
              </a:ext>
            </a:extLst>
          </a:blip>
          <a:srcRect/>
          <a:stretch>
            <a:fillRect/>
          </a:stretch>
        </p:blipFill>
        <p:spPr bwMode="auto">
          <a:xfrm>
            <a:off x="228600" y="172174"/>
            <a:ext cx="1346718" cy="69822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sp>
        <p:nvSpPr>
          <p:cNvPr id="15" name="TextBox 14"/>
          <p:cNvSpPr txBox="1"/>
          <p:nvPr/>
        </p:nvSpPr>
        <p:spPr>
          <a:xfrm>
            <a:off x="3508187" y="1081361"/>
            <a:ext cx="5465583" cy="1374735"/>
          </a:xfrm>
          <a:prstGeom prst="rect">
            <a:avLst/>
          </a:prstGeom>
          <a:noFill/>
        </p:spPr>
        <p:txBody>
          <a:bodyPr wrap="square" rtlCol="0">
            <a:spAutoFit/>
          </a:bodyPr>
          <a:lstStyle/>
          <a:p>
            <a:pPr>
              <a:lnSpc>
                <a:spcPts val="2000"/>
              </a:lnSpc>
            </a:pPr>
            <a:r>
              <a:rPr lang="en-GB" b="1" dirty="0"/>
              <a:t>Jesus used this story to teach his followers that they should never stop praying and never lose hope. </a:t>
            </a:r>
            <a:endParaRPr lang="en-GB" b="1" dirty="0" smtClean="0"/>
          </a:p>
          <a:p>
            <a:pPr>
              <a:lnSpc>
                <a:spcPts val="2000"/>
              </a:lnSpc>
            </a:pPr>
            <a:endParaRPr lang="en-GB" sz="1600" dirty="0"/>
          </a:p>
          <a:p>
            <a:pPr>
              <a:lnSpc>
                <a:spcPts val="2000"/>
              </a:lnSpc>
            </a:pPr>
            <a:endParaRPr lang="en-GB" sz="800" dirty="0"/>
          </a:p>
          <a:p>
            <a:pPr>
              <a:lnSpc>
                <a:spcPts val="2000"/>
              </a:lnSpc>
            </a:pPr>
            <a:endParaRPr lang="en-GB" sz="600" dirty="0"/>
          </a:p>
        </p:txBody>
      </p:sp>
      <p:sp>
        <p:nvSpPr>
          <p:cNvPr id="2" name="Rectangle 1"/>
          <p:cNvSpPr/>
          <p:nvPr/>
        </p:nvSpPr>
        <p:spPr>
          <a:xfrm>
            <a:off x="3657599" y="2150085"/>
            <a:ext cx="5257801" cy="3785652"/>
          </a:xfrm>
          <a:prstGeom prst="rect">
            <a:avLst/>
          </a:prstGeom>
        </p:spPr>
        <p:txBody>
          <a:bodyPr wrap="square">
            <a:spAutoFit/>
          </a:bodyPr>
          <a:lstStyle/>
          <a:p>
            <a:pPr>
              <a:lnSpc>
                <a:spcPct val="200000"/>
              </a:lnSpc>
            </a:pPr>
            <a:r>
              <a:rPr lang="en-GB" sz="2000" dirty="0">
                <a:latin typeface="Comic Sans MS" panose="030F0702030302020204" pitchFamily="66" charset="0"/>
              </a:rPr>
              <a:t>“Once there was a judge in a town. He did not care about God or about people. </a:t>
            </a:r>
            <a:endParaRPr lang="en-GB" sz="2000" dirty="0" smtClean="0">
              <a:latin typeface="Comic Sans MS" panose="030F0702030302020204" pitchFamily="66" charset="0"/>
            </a:endParaRPr>
          </a:p>
          <a:p>
            <a:pPr>
              <a:lnSpc>
                <a:spcPct val="200000"/>
              </a:lnSpc>
            </a:pPr>
            <a:r>
              <a:rPr lang="en-GB" sz="2000" dirty="0" smtClean="0">
                <a:latin typeface="Comic Sans MS" panose="030F0702030302020204" pitchFamily="66" charset="0"/>
              </a:rPr>
              <a:t>In </a:t>
            </a:r>
            <a:r>
              <a:rPr lang="en-GB" sz="2000" dirty="0">
                <a:latin typeface="Comic Sans MS" panose="030F0702030302020204" pitchFamily="66" charset="0"/>
              </a:rPr>
              <a:t>that same town there was a woman who kept coming to this judge saying, </a:t>
            </a:r>
            <a:endParaRPr lang="en-GB" sz="2000" dirty="0" smtClean="0">
              <a:latin typeface="Comic Sans MS" panose="030F0702030302020204" pitchFamily="66" charset="0"/>
            </a:endParaRPr>
          </a:p>
          <a:p>
            <a:pPr>
              <a:lnSpc>
                <a:spcPct val="200000"/>
              </a:lnSpc>
            </a:pPr>
            <a:r>
              <a:rPr lang="en-GB" sz="2000" dirty="0" smtClean="0">
                <a:latin typeface="Comic Sans MS" panose="030F0702030302020204" pitchFamily="66" charset="0"/>
              </a:rPr>
              <a:t>“There </a:t>
            </a:r>
            <a:r>
              <a:rPr lang="en-GB" sz="2000" dirty="0">
                <a:latin typeface="Comic Sans MS" panose="030F0702030302020204" pitchFamily="66" charset="0"/>
              </a:rPr>
              <a:t>is a man who is being unfair to me. Help me to change this</a:t>
            </a:r>
            <a:r>
              <a:rPr lang="en-GB" sz="2000" dirty="0" smtClean="0">
                <a:latin typeface="Comic Sans MS" panose="030F0702030302020204" pitchFamily="66" charset="0"/>
              </a:rPr>
              <a:t>!”</a:t>
            </a:r>
            <a:endParaRPr lang="en-GB" sz="2000" dirty="0">
              <a:latin typeface="Comic Sans MS" panose="030F0702030302020204" pitchFamily="66" charset="0"/>
            </a:endParaRPr>
          </a:p>
        </p:txBody>
      </p:sp>
      <p:sp>
        <p:nvSpPr>
          <p:cNvPr id="3" name="Rectangle 2"/>
          <p:cNvSpPr/>
          <p:nvPr/>
        </p:nvSpPr>
        <p:spPr>
          <a:xfrm>
            <a:off x="3657599" y="2133600"/>
            <a:ext cx="5257801" cy="3785652"/>
          </a:xfrm>
          <a:prstGeom prst="rect">
            <a:avLst/>
          </a:prstGeom>
        </p:spPr>
        <p:txBody>
          <a:bodyPr wrap="square">
            <a:spAutoFit/>
          </a:bodyPr>
          <a:lstStyle/>
          <a:p>
            <a:pPr>
              <a:lnSpc>
                <a:spcPct val="200000"/>
              </a:lnSpc>
            </a:pPr>
            <a:r>
              <a:rPr lang="en-GB" sz="2000" dirty="0">
                <a:latin typeface="Comic Sans MS" panose="030F0702030302020204" pitchFamily="66" charset="0"/>
              </a:rPr>
              <a:t>The judge refused to help her, but she did not give up asking. </a:t>
            </a:r>
            <a:endParaRPr lang="en-GB" sz="2000" dirty="0" smtClean="0">
              <a:latin typeface="Comic Sans MS" panose="030F0702030302020204" pitchFamily="66" charset="0"/>
            </a:endParaRPr>
          </a:p>
          <a:p>
            <a:pPr>
              <a:lnSpc>
                <a:spcPct val="200000"/>
              </a:lnSpc>
            </a:pPr>
            <a:r>
              <a:rPr lang="en-GB" sz="2000" dirty="0" smtClean="0">
                <a:latin typeface="Comic Sans MS" panose="030F0702030302020204" pitchFamily="66" charset="0"/>
              </a:rPr>
              <a:t>After </a:t>
            </a:r>
            <a:r>
              <a:rPr lang="en-GB" sz="2000" dirty="0">
                <a:latin typeface="Comic Sans MS" panose="030F0702030302020204" pitchFamily="66" charset="0"/>
              </a:rPr>
              <a:t>a long time he thought to himself, </a:t>
            </a:r>
            <a:r>
              <a:rPr lang="en-GB" sz="2000" dirty="0" smtClean="0">
                <a:latin typeface="Comic Sans MS" panose="030F0702030302020204" pitchFamily="66" charset="0"/>
              </a:rPr>
              <a:t>“I </a:t>
            </a:r>
            <a:r>
              <a:rPr lang="en-GB" sz="2000" dirty="0">
                <a:latin typeface="Comic Sans MS" panose="030F0702030302020204" pitchFamily="66" charset="0"/>
              </a:rPr>
              <a:t>don’t care about God or people. But this woman is bothering me. I will see she gets help or she will wear me out</a:t>
            </a:r>
            <a:r>
              <a:rPr lang="en-GB" sz="2000" dirty="0" smtClean="0">
                <a:latin typeface="Comic Sans MS" panose="030F0702030302020204" pitchFamily="66" charset="0"/>
              </a:rPr>
              <a:t>!”</a:t>
            </a:r>
            <a:endParaRPr lang="en-GB" sz="2000" dirty="0">
              <a:latin typeface="Comic Sans MS" panose="030F0702030302020204" pitchFamily="66" charset="0"/>
            </a:endParaRPr>
          </a:p>
        </p:txBody>
      </p:sp>
      <p:sp>
        <p:nvSpPr>
          <p:cNvPr id="4" name="Rectangle 3"/>
          <p:cNvSpPr/>
          <p:nvPr/>
        </p:nvSpPr>
        <p:spPr>
          <a:xfrm>
            <a:off x="3810000" y="2133600"/>
            <a:ext cx="4572000" cy="4074962"/>
          </a:xfrm>
          <a:prstGeom prst="rect">
            <a:avLst/>
          </a:prstGeom>
        </p:spPr>
        <p:txBody>
          <a:bodyPr>
            <a:spAutoFit/>
          </a:bodyPr>
          <a:lstStyle/>
          <a:p>
            <a:pPr>
              <a:lnSpc>
                <a:spcPct val="200000"/>
              </a:lnSpc>
            </a:pPr>
            <a:r>
              <a:rPr lang="en-GB" sz="2000" dirty="0">
                <a:latin typeface="Comic Sans MS" panose="030F0702030302020204" pitchFamily="66" charset="0"/>
              </a:rPr>
              <a:t>Jesus said, “Pay attention to what the bad judge said. Now will not </a:t>
            </a:r>
            <a:r>
              <a:rPr lang="en-GB" sz="2000" dirty="0" smtClean="0">
                <a:latin typeface="Comic Sans MS" panose="030F0702030302020204" pitchFamily="66" charset="0"/>
              </a:rPr>
              <a:t>God, </a:t>
            </a:r>
            <a:r>
              <a:rPr lang="en-GB" sz="2000" dirty="0">
                <a:latin typeface="Comic Sans MS" panose="030F0702030302020204" pitchFamily="66" charset="0"/>
              </a:rPr>
              <a:t>who is good and loving, help those who turn to him? I promise you, God will always  give you what is right, in time.” </a:t>
            </a:r>
            <a:endParaRPr lang="en-GB" sz="2000" dirty="0" smtClean="0">
              <a:latin typeface="Comic Sans MS" panose="030F0702030302020204" pitchFamily="66" charset="0"/>
            </a:endParaRPr>
          </a:p>
          <a:p>
            <a:pPr algn="r">
              <a:lnSpc>
                <a:spcPct val="200000"/>
              </a:lnSpc>
            </a:pPr>
            <a:r>
              <a:rPr lang="en-GB" sz="1100" dirty="0" smtClean="0">
                <a:latin typeface="Comic Sans MS" panose="030F0702030302020204" pitchFamily="66" charset="0"/>
              </a:rPr>
              <a:t>Luke </a:t>
            </a:r>
            <a:r>
              <a:rPr lang="en-GB" sz="1100" dirty="0">
                <a:latin typeface="Comic Sans MS" panose="030F0702030302020204" pitchFamily="66" charset="0"/>
              </a:rPr>
              <a:t>18: 1-7</a:t>
            </a:r>
          </a:p>
        </p:txBody>
      </p:sp>
      <p:pic>
        <p:nvPicPr>
          <p:cNvPr id="13" name="Picture 12" descr="\\MISSIO-DC\Profiles$\claire.colleran\Pictures\Standing Jesus colour.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7200" y="1119461"/>
            <a:ext cx="2819400" cy="4405039"/>
          </a:xfrm>
          <a:prstGeom prst="rect">
            <a:avLst/>
          </a:prstGeom>
          <a:noFill/>
          <a:ln>
            <a:noFill/>
          </a:ln>
        </p:spPr>
      </p:pic>
    </p:spTree>
    <p:extLst>
      <p:ext uri="{BB962C8B-B14F-4D97-AF65-F5344CB8AC3E}">
        <p14:creationId xmlns:p14="http://schemas.microsoft.com/office/powerpoint/2010/main" val="311606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1" nodeType="clickEffect">
                                  <p:stCondLst>
                                    <p:cond delay="0"/>
                                  </p:stCondLst>
                                  <p:childTnLst>
                                    <p:animEffect transition="out" filter="fade">
                                      <p:cBhvr>
                                        <p:cTn id="16" dur="500"/>
                                        <p:tgtEl>
                                          <p:spTgt spid="2"/>
                                        </p:tgtEl>
                                      </p:cBhvr>
                                    </p:animEffect>
                                    <p:set>
                                      <p:cBhvr>
                                        <p:cTn id="17" dur="1" fill="hold">
                                          <p:stCondLst>
                                            <p:cond delay="499"/>
                                          </p:stCondLst>
                                        </p:cTn>
                                        <p:tgtEl>
                                          <p:spTgt spid="2"/>
                                        </p:tgtEl>
                                        <p:attrNameLst>
                                          <p:attrName>style.visibility</p:attrName>
                                        </p:attrNameLst>
                                      </p:cBhvr>
                                      <p:to>
                                        <p:strVal val="hidden"/>
                                      </p:to>
                                    </p:se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grpId="1" nodeType="clickEffect">
                                  <p:stCondLst>
                                    <p:cond delay="0"/>
                                  </p:stCondLst>
                                  <p:childTnLst>
                                    <p:animEffect transition="out" filter="fade">
                                      <p:cBhvr>
                                        <p:cTn id="25" dur="500"/>
                                        <p:tgtEl>
                                          <p:spTgt spid="3"/>
                                        </p:tgtEl>
                                      </p:cBhvr>
                                    </p:animEffect>
                                    <p:set>
                                      <p:cBhvr>
                                        <p:cTn id="26" dur="1" fill="hold">
                                          <p:stCondLst>
                                            <p:cond delay="499"/>
                                          </p:stCondLst>
                                        </p:cTn>
                                        <p:tgtEl>
                                          <p:spTgt spid="3"/>
                                        </p:tgtEl>
                                        <p:attrNameLst>
                                          <p:attrName>style.visibility</p:attrName>
                                        </p:attrNameLst>
                                      </p:cBhvr>
                                      <p:to>
                                        <p:strVal val="hidden"/>
                                      </p:to>
                                    </p:set>
                                  </p:childTnLst>
                                </p:cTn>
                              </p:par>
                            </p:childTnLst>
                          </p:cTn>
                        </p:par>
                        <p:par>
                          <p:cTn id="27" fill="hold">
                            <p:stCondLst>
                              <p:cond delay="500"/>
                            </p:stCondLst>
                            <p:childTnLst>
                              <p:par>
                                <p:cTn id="28" presetID="10" presetClass="entr" presetSubtype="0"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 grpId="0"/>
      <p:bldP spid="2" grpId="1"/>
      <p:bldP spid="3" grpId="0"/>
      <p:bldP spid="3" grpId="1"/>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2400"/>
            <a:ext cx="9144000" cy="1176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60223" y="-67470"/>
            <a:ext cx="106045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idx="1"/>
          </p:nvPr>
        </p:nvSpPr>
        <p:spPr>
          <a:xfrm>
            <a:off x="901959" y="1091436"/>
            <a:ext cx="7327642" cy="5181600"/>
          </a:xfrm>
        </p:spPr>
        <p:txBody>
          <a:bodyPr>
            <a:normAutofit fontScale="85000" lnSpcReduction="20000"/>
          </a:bodyPr>
          <a:lstStyle/>
          <a:p>
            <a:pPr marL="0" indent="0" algn="ctr">
              <a:buNone/>
            </a:pPr>
            <a:r>
              <a:rPr lang="en-GB" sz="3000" b="1" dirty="0" smtClean="0"/>
              <a:t>God Our Father,</a:t>
            </a:r>
          </a:p>
          <a:p>
            <a:pPr marL="0" indent="0" algn="ctr">
              <a:buNone/>
            </a:pPr>
            <a:endParaRPr lang="en-GB" sz="1300" b="1" dirty="0" smtClean="0"/>
          </a:p>
          <a:p>
            <a:pPr marL="0" indent="0" algn="ctr">
              <a:buNone/>
            </a:pPr>
            <a:r>
              <a:rPr lang="en-GB" sz="3000" b="1" dirty="0"/>
              <a:t>H</a:t>
            </a:r>
            <a:r>
              <a:rPr lang="en-GB" sz="3000" b="1" dirty="0" smtClean="0"/>
              <a:t>elp us to follow the example </a:t>
            </a:r>
          </a:p>
          <a:p>
            <a:pPr marL="0" indent="0" algn="ctr">
              <a:buNone/>
            </a:pPr>
            <a:r>
              <a:rPr lang="en-GB" sz="3000" b="1" dirty="0" smtClean="0"/>
              <a:t>of St </a:t>
            </a:r>
            <a:r>
              <a:rPr lang="en-GB" sz="3000" b="1" dirty="0" err="1" smtClean="0"/>
              <a:t>Thérèse</a:t>
            </a:r>
            <a:r>
              <a:rPr lang="en-GB" sz="3000" b="1" dirty="0" smtClean="0"/>
              <a:t>.</a:t>
            </a:r>
          </a:p>
          <a:p>
            <a:pPr marL="0" indent="0" algn="ctr">
              <a:buNone/>
            </a:pPr>
            <a:endParaRPr lang="en-GB" sz="1300" b="1" dirty="0" smtClean="0"/>
          </a:p>
          <a:p>
            <a:pPr marL="0" indent="0" algn="ctr">
              <a:buNone/>
            </a:pPr>
            <a:r>
              <a:rPr lang="en-GB" sz="3000" b="1" dirty="0" smtClean="0"/>
              <a:t>Like her let us never lose hope,</a:t>
            </a:r>
          </a:p>
          <a:p>
            <a:pPr marL="0" indent="0" algn="ctr">
              <a:buNone/>
            </a:pPr>
            <a:r>
              <a:rPr lang="en-GB" sz="3000" b="1" dirty="0" smtClean="0"/>
              <a:t>that we can, in our own little way,</a:t>
            </a:r>
          </a:p>
          <a:p>
            <a:pPr marL="0" indent="0" algn="ctr">
              <a:buNone/>
            </a:pPr>
            <a:r>
              <a:rPr lang="en-GB" sz="3000" b="1" dirty="0"/>
              <a:t>d</a:t>
            </a:r>
            <a:r>
              <a:rPr lang="en-GB" sz="3000" b="1" dirty="0" smtClean="0"/>
              <a:t>o what is right and love others,</a:t>
            </a:r>
          </a:p>
          <a:p>
            <a:pPr marL="0" indent="0" algn="ctr">
              <a:buNone/>
            </a:pPr>
            <a:r>
              <a:rPr lang="en-GB" sz="3000" b="1" dirty="0"/>
              <a:t>a</a:t>
            </a:r>
            <a:r>
              <a:rPr lang="en-GB" sz="3000" b="1" dirty="0" smtClean="0"/>
              <a:t>s you taught us.</a:t>
            </a:r>
          </a:p>
          <a:p>
            <a:pPr marL="0" indent="0" algn="ctr">
              <a:buNone/>
            </a:pPr>
            <a:endParaRPr lang="en-GB" sz="1300" b="1" dirty="0" smtClean="0"/>
          </a:p>
          <a:p>
            <a:pPr marL="0" indent="0" algn="ctr">
              <a:buNone/>
            </a:pPr>
            <a:r>
              <a:rPr lang="en-GB" sz="3000" b="1" dirty="0" smtClean="0"/>
              <a:t>We make this prayer</a:t>
            </a:r>
          </a:p>
          <a:p>
            <a:pPr marL="0" indent="0" algn="ctr">
              <a:buNone/>
            </a:pPr>
            <a:r>
              <a:rPr lang="en-GB" sz="3000" b="1" dirty="0" smtClean="0"/>
              <a:t>Through your Son,</a:t>
            </a:r>
          </a:p>
          <a:p>
            <a:pPr marL="0" indent="0" algn="ctr">
              <a:buNone/>
            </a:pPr>
            <a:r>
              <a:rPr lang="en-GB" sz="3000" b="1" dirty="0" smtClean="0"/>
              <a:t>Jesus Christ, Our Lord.</a:t>
            </a:r>
          </a:p>
          <a:p>
            <a:pPr marL="0" indent="0" algn="ctr">
              <a:buNone/>
            </a:pPr>
            <a:endParaRPr lang="en-GB" sz="1400" b="1" dirty="0" smtClean="0"/>
          </a:p>
          <a:p>
            <a:pPr marL="0" indent="0" algn="ctr">
              <a:buNone/>
            </a:pPr>
            <a:r>
              <a:rPr lang="en-GB" sz="3000" b="1" dirty="0" smtClean="0"/>
              <a:t>Amen</a:t>
            </a:r>
          </a:p>
          <a:p>
            <a:pPr marL="0" indent="0" algn="ctr">
              <a:buNone/>
            </a:pPr>
            <a:endParaRPr lang="en-GB" sz="2000" dirty="0"/>
          </a:p>
          <a:p>
            <a:pPr marL="0" indent="0" algn="ctr">
              <a:buNone/>
            </a:pPr>
            <a:endParaRPr lang="en-GB" dirty="0"/>
          </a:p>
        </p:txBody>
      </p:sp>
      <p:pic>
        <p:nvPicPr>
          <p:cNvPr id="7" name="Picture 6"/>
          <p:cNvPicPr/>
          <p:nvPr/>
        </p:nvPicPr>
        <p:blipFill>
          <a:blip r:embed="rId5">
            <a:extLst>
              <a:ext uri="{28A0092B-C50C-407E-A947-70E740481C1C}">
                <a14:useLocalDpi xmlns:a14="http://schemas.microsoft.com/office/drawing/2010/main" val="0"/>
              </a:ext>
            </a:extLst>
          </a:blip>
          <a:srcRect/>
          <a:stretch>
            <a:fillRect/>
          </a:stretch>
        </p:blipFill>
        <p:spPr bwMode="auto">
          <a:xfrm>
            <a:off x="228600" y="172174"/>
            <a:ext cx="1346718" cy="69822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pic>
        <p:nvPicPr>
          <p:cNvPr id="6" name="Picture 2"/>
          <p:cNvPicPr>
            <a:picLocks noChangeAspect="1" noChangeArrowheads="1"/>
          </p:cNvPicPr>
          <p:nvPr/>
        </p:nvPicPr>
        <p:blipFill>
          <a:blip r:embed="rId6">
            <a:extLst>
              <a:ext uri="{BEBA8EAE-BF5A-486C-A8C5-ECC9F3942E4B}">
                <a14:imgProps xmlns:a14="http://schemas.microsoft.com/office/drawing/2010/main">
                  <a14:imgLayer r:embed="rId7">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rot="755415">
            <a:off x="6602024" y="4121539"/>
            <a:ext cx="1684307" cy="2032079"/>
          </a:xfrm>
          <a:prstGeom prst="rect">
            <a:avLst/>
          </a:prstGeom>
          <a:solidFill>
            <a:srgbClr val="FFFFFF">
              <a:shade val="85000"/>
            </a:srgbClr>
          </a:solidFill>
          <a:ln w="190500" cap="rnd">
            <a:solidFill>
              <a:srgbClr val="FFFFFF"/>
            </a:solidFill>
          </a:ln>
          <a:effectLst>
            <a:outerShdw blurRad="139700" dist="127000" algn="tl" rotWithShape="0">
              <a:srgbClr val="5F3F1F">
                <a:alpha val="40000"/>
              </a:srgbClr>
            </a:outerShdw>
          </a:effectLst>
          <a:scene3d>
            <a:camera prst="orthographicFront"/>
            <a:lightRig rig="twoPt" dir="t">
              <a:rot lat="0" lon="0" rev="7800000"/>
            </a:lightRig>
          </a:scene3d>
          <a:sp3d contourW="6350">
            <a:bevelT w="50800" h="16510"/>
            <a:contourClr>
              <a:srgbClr val="C0C0C0"/>
            </a:contourClr>
          </a:sp3d>
          <a:extLst/>
        </p:spPr>
      </p:pic>
      <p:pic>
        <p:nvPicPr>
          <p:cNvPr id="8" name="Picture 7" descr="http://qnap.marklowice.pl/marusze.pl/images/kaplica/teresa1.jpg">
            <a:hlinkClick r:id="rId8"/>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21051034">
            <a:off x="739467" y="4005290"/>
            <a:ext cx="1671701" cy="2172362"/>
          </a:xfrm>
          <a:prstGeom prst="rect">
            <a:avLst/>
          </a:prstGeom>
          <a:solidFill>
            <a:srgbClr val="FFFFFF">
              <a:shade val="85000"/>
            </a:srgbClr>
          </a:solidFill>
          <a:ln w="190500" cap="rnd">
            <a:solidFill>
              <a:srgbClr val="FFFFFF"/>
            </a:solidFill>
          </a:ln>
          <a:effectLst>
            <a:outerShdw blurRad="152400" dist="127000" algn="tl" rotWithShape="0">
              <a:srgbClr val="5F3F1F">
                <a:alpha val="40000"/>
              </a:srgbClr>
            </a:outerShdw>
          </a:effectLst>
          <a:scene3d>
            <a:camera prst="orthographicFront"/>
            <a:lightRig rig="twoPt" dir="t">
              <a:rot lat="0" lon="0" rev="7800000"/>
            </a:lightRig>
          </a:scene3d>
          <a:sp3d contourW="6350">
            <a:bevelT w="50800" h="16510"/>
            <a:contourClr>
              <a:srgbClr val="C0C0C0"/>
            </a:contourClr>
          </a:sp3d>
          <a:extLst/>
        </p:spPr>
      </p:pic>
    </p:spTree>
    <p:extLst>
      <p:ext uri="{BB962C8B-B14F-4D97-AF65-F5344CB8AC3E}">
        <p14:creationId xmlns:p14="http://schemas.microsoft.com/office/powerpoint/2010/main" val="3716550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685800" y="1981200"/>
            <a:ext cx="7772400" cy="1470025"/>
          </a:xfrm>
        </p:spPr>
        <p:txBody>
          <a:bodyPr>
            <a:noAutofit/>
          </a:bodyPr>
          <a:lstStyle/>
          <a:p>
            <a:r>
              <a:rPr lang="en-GB" sz="2000" b="1" dirty="0" smtClean="0"/>
              <a:t>LITTLE WAY WEEK </a:t>
            </a:r>
            <a:r>
              <a:rPr lang="en-GB" sz="2000" dirty="0" smtClean="0"/>
              <a:t/>
            </a:r>
            <a:br>
              <a:rPr lang="en-GB" sz="2000" dirty="0" smtClean="0"/>
            </a:br>
            <a:r>
              <a:rPr lang="en-GB" sz="2000" dirty="0" smtClean="0"/>
              <a:t>is offered in partnership by Mission Together, </a:t>
            </a:r>
            <a:r>
              <a:rPr lang="en-GB" sz="2000" dirty="0" err="1" smtClean="0"/>
              <a:t>Missio</a:t>
            </a:r>
            <a:r>
              <a:rPr lang="en-GB" sz="2000" dirty="0" smtClean="0"/>
              <a:t>, </a:t>
            </a:r>
            <a:br>
              <a:rPr lang="en-GB" sz="2000" dirty="0" smtClean="0"/>
            </a:br>
            <a:r>
              <a:rPr lang="en-GB" sz="2000" dirty="0" smtClean="0"/>
              <a:t>Catholic Bishops’ Conference of England and Wales</a:t>
            </a:r>
            <a:br>
              <a:rPr lang="en-GB" sz="2000" dirty="0" smtClean="0"/>
            </a:br>
            <a:r>
              <a:rPr lang="en-GB" sz="2000" dirty="0" smtClean="0"/>
              <a:t>and Wednesday Word.</a:t>
            </a:r>
            <a:br>
              <a:rPr lang="en-GB" sz="2000" dirty="0" smtClean="0"/>
            </a:br>
            <a:endParaRPr lang="en-GB" sz="2000" dirty="0"/>
          </a:p>
        </p:txBody>
      </p:sp>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0" y="3289575"/>
            <a:ext cx="1203630" cy="14447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34938"/>
            <a:ext cx="9144000" cy="1179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grpSp>
        <p:nvGrpSpPr>
          <p:cNvPr id="8" name="Group 7"/>
          <p:cNvGrpSpPr/>
          <p:nvPr/>
        </p:nvGrpSpPr>
        <p:grpSpPr>
          <a:xfrm>
            <a:off x="8007350" y="34240"/>
            <a:ext cx="1060450" cy="1005198"/>
            <a:chOff x="6772989" y="99734"/>
            <a:chExt cx="1289050" cy="1227138"/>
          </a:xfrm>
        </p:grpSpPr>
        <p:sp>
          <p:nvSpPr>
            <p:cNvPr id="9" name="Oval 2"/>
            <p:cNvSpPr>
              <a:spLocks noChangeArrowheads="1"/>
            </p:cNvSpPr>
            <p:nvPr/>
          </p:nvSpPr>
          <p:spPr bwMode="auto">
            <a:xfrm>
              <a:off x="6882527" y="206097"/>
              <a:ext cx="1065212" cy="1009650"/>
            </a:xfrm>
            <a:prstGeom prst="ellipse">
              <a:avLst/>
            </a:prstGeom>
            <a:solidFill>
              <a:srgbClr val="FFFFFF"/>
            </a:solidFill>
            <a:ln w="9525" algn="in">
              <a:solidFill>
                <a:srgbClr val="A6A6A6"/>
              </a:solidFill>
              <a:round/>
              <a:headEnd/>
              <a:tailEnd/>
            </a:ln>
            <a:effectLst/>
            <a:extLs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endParaRPr lang="en-GB"/>
            </a:p>
          </p:txBody>
        </p:sp>
        <p:pic>
          <p:nvPicPr>
            <p:cNvPr id="10" name="Picture 3" descr="CURRENT LOGO"/>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72989" y="99734"/>
              <a:ext cx="1289050" cy="1227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grpSp>
      <p:pic>
        <p:nvPicPr>
          <p:cNvPr id="13" name="Picture 12"/>
          <p:cNvPicPr>
            <a:picLocks noChangeAspect="1" noChangeArrowheads="1"/>
          </p:cNvPicPr>
          <p:nvPr/>
        </p:nvPicPr>
        <p:blipFill rotWithShape="1">
          <a:blip r:embed="rId6" cstate="print">
            <a:clrChange>
              <a:clrFrom>
                <a:srgbClr val="FFFFFE"/>
              </a:clrFrom>
              <a:clrTo>
                <a:srgbClr val="FFFFFE">
                  <a:alpha val="0"/>
                </a:srgbClr>
              </a:clrTo>
            </a:clrChange>
            <a:extLst>
              <a:ext uri="{28A0092B-C50C-407E-A947-70E740481C1C}">
                <a14:useLocalDpi xmlns:a14="http://schemas.microsoft.com/office/drawing/2010/main" val="0"/>
              </a:ext>
            </a:extLst>
          </a:blip>
          <a:srcRect l="27362" t="24217" r="16802" b="17177"/>
          <a:stretch/>
        </p:blipFill>
        <p:spPr bwMode="auto">
          <a:xfrm>
            <a:off x="3514986" y="3450361"/>
            <a:ext cx="1961628" cy="13710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11"/>
          <p:cNvPicPr/>
          <p:nvPr/>
        </p:nvPicPr>
        <p:blipFill>
          <a:blip r:embed="rId7">
            <a:extLst>
              <a:ext uri="{28A0092B-C50C-407E-A947-70E740481C1C}">
                <a14:useLocalDpi xmlns:a14="http://schemas.microsoft.com/office/drawing/2010/main" val="0"/>
              </a:ext>
            </a:extLst>
          </a:blip>
          <a:srcRect/>
          <a:stretch>
            <a:fillRect/>
          </a:stretch>
        </p:blipFill>
        <p:spPr bwMode="auto">
          <a:xfrm>
            <a:off x="228600" y="172174"/>
            <a:ext cx="1346718" cy="69822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pic>
        <p:nvPicPr>
          <p:cNvPr id="1026"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30406" y="3763919"/>
            <a:ext cx="1826075" cy="6020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71579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2257</TotalTime>
  <Words>2342</Words>
  <Application>Microsoft Office PowerPoint</Application>
  <PresentationFormat>On-screen Show (4:3)</PresentationFormat>
  <Paragraphs>149</Paragraphs>
  <Slides>10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Candy Round BTN Cond</vt:lpstr>
      <vt:lpstr>Comic Sans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LITTLE WAY WEEK  is offered in partnership by Mission Together, Missio,  Catholic Bishops’ Conference of England and Wales and Wednesday Word.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Sheila Isaac</dc:creator>
  <cp:lastModifiedBy>administrator</cp:lastModifiedBy>
  <cp:revision>169</cp:revision>
  <cp:lastPrinted>2016-08-10T10:27:49Z</cp:lastPrinted>
  <dcterms:created xsi:type="dcterms:W3CDTF">2006-08-16T00:00:00Z</dcterms:created>
  <dcterms:modified xsi:type="dcterms:W3CDTF">2016-08-30T09:37:25Z</dcterms:modified>
</cp:coreProperties>
</file>