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9" r:id="rId14"/>
    <p:sldId id="268" r:id="rId15"/>
  </p:sldIdLst>
  <p:sldSz cx="9144000" cy="6858000" type="screen4x3"/>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367E"/>
    <a:srgbClr val="3A99AC"/>
    <a:srgbClr val="C00000"/>
    <a:srgbClr val="58B832"/>
    <a:srgbClr val="29ABC9"/>
    <a:srgbClr val="479EB9"/>
    <a:srgbClr val="D20000"/>
    <a:srgbClr val="993366"/>
    <a:srgbClr val="63CA3A"/>
    <a:srgbClr val="75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4101" autoAdjust="0"/>
  </p:normalViewPr>
  <p:slideViewPr>
    <p:cSldViewPr>
      <p:cViewPr varScale="1">
        <p:scale>
          <a:sx n="61" d="100"/>
          <a:sy n="61" d="100"/>
        </p:scale>
        <p:origin x="-4314" y="-90"/>
      </p:cViewPr>
      <p:guideLst>
        <p:guide orient="horz" pos="2160"/>
        <p:guide pos="2880"/>
      </p:guideLst>
    </p:cSldViewPr>
  </p:slideViewPr>
  <p:notesTextViewPr>
    <p:cViewPr>
      <p:scale>
        <a:sx n="1" d="1"/>
        <a:sy n="1" d="1"/>
      </p:scale>
      <p:origin x="0" y="0"/>
    </p:cViewPr>
  </p:notesTextViewPr>
  <p:notesViewPr>
    <p:cSldViewPr>
      <p:cViewPr varScale="1">
        <p:scale>
          <a:sx n="61" d="100"/>
          <a:sy n="61" d="100"/>
        </p:scale>
        <p:origin x="-3354" y="-96"/>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0C83E7F9-AE32-4628-B669-ED8A24C51116}" type="datetimeFigureOut">
              <a:rPr lang="en-GB" smtClean="0"/>
              <a:t>14/11/2016</a:t>
            </a:fld>
            <a:endParaRPr lang="en-GB"/>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E22C1699-0A4E-47F0-AD8C-DBF0A4006F33}" type="slidenum">
              <a:rPr lang="en-GB" smtClean="0"/>
              <a:t>‹#›</a:t>
            </a:fld>
            <a:endParaRPr lang="en-GB"/>
          </a:p>
        </p:txBody>
      </p:sp>
    </p:spTree>
    <p:extLst>
      <p:ext uri="{BB962C8B-B14F-4D97-AF65-F5344CB8AC3E}">
        <p14:creationId xmlns:p14="http://schemas.microsoft.com/office/powerpoint/2010/main" val="1240604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GB" sz="1400" b="1" dirty="0" smtClean="0"/>
          </a:p>
          <a:p>
            <a:pPr algn="ctr"/>
            <a:r>
              <a:rPr lang="en-GB" sz="1400" b="1" baseline="0" dirty="0" smtClean="0"/>
              <a:t>Mercy Assembly</a:t>
            </a:r>
          </a:p>
          <a:p>
            <a:endParaRPr lang="en-GB" baseline="0" dirty="0" smtClean="0"/>
          </a:p>
          <a:p>
            <a:r>
              <a:rPr lang="en-GB" b="1" baseline="0" dirty="0" smtClean="0"/>
              <a:t>Presenter: </a:t>
            </a:r>
            <a:r>
              <a:rPr lang="en-GB" baseline="0" dirty="0" smtClean="0"/>
              <a:t>Let’s start with a game this morning. I am going to show you an image and you are going to tell me what word it represents. </a:t>
            </a:r>
          </a:p>
          <a:p>
            <a:r>
              <a:rPr lang="en-GB" dirty="0" smtClean="0"/>
              <a:t>Let’s start with this one. What word</a:t>
            </a:r>
            <a:r>
              <a:rPr lang="en-GB" baseline="0" dirty="0" smtClean="0"/>
              <a:t> do you think this image represents?</a:t>
            </a:r>
          </a:p>
          <a:p>
            <a:r>
              <a:rPr lang="en-GB" baseline="0" dirty="0" smtClean="0"/>
              <a:t>[click to reveal a letter, to give students a clue]</a:t>
            </a:r>
          </a:p>
          <a:p>
            <a:endParaRPr lang="en-GB" baseline="0" dirty="0" smtClean="0"/>
          </a:p>
          <a:p>
            <a:r>
              <a:rPr lang="en-GB" baseline="0" dirty="0" smtClean="0"/>
              <a:t>Trust – is the first of four words that lead us to our key theme for today. </a:t>
            </a:r>
          </a:p>
          <a:p>
            <a:r>
              <a:rPr lang="en-GB" baseline="0" dirty="0" smtClean="0"/>
              <a:t>Trust is the foundation of any relationship and is the first step on our journey this morning.</a:t>
            </a:r>
            <a:endParaRPr lang="en-GB" dirty="0" smtClean="0"/>
          </a:p>
          <a:p>
            <a:endParaRPr lang="en-GB" dirty="0" smtClean="0"/>
          </a:p>
          <a:p>
            <a:r>
              <a:rPr lang="en-GB" dirty="0" smtClean="0"/>
              <a:t>[In</a:t>
            </a:r>
            <a:r>
              <a:rPr lang="en-GB" baseline="0" dirty="0" smtClean="0"/>
              <a:t> a large assembly, please feel free to get some volunteers to interact, perhaps representing each class/year group]</a:t>
            </a:r>
            <a:endParaRPr lang="en-GB" dirty="0"/>
          </a:p>
        </p:txBody>
      </p:sp>
      <p:sp>
        <p:nvSpPr>
          <p:cNvPr id="4" name="Slide Number Placeholder 3"/>
          <p:cNvSpPr>
            <a:spLocks noGrp="1"/>
          </p:cNvSpPr>
          <p:nvPr>
            <p:ph type="sldNum" sz="quarter" idx="10"/>
          </p:nvPr>
        </p:nvSpPr>
        <p:spPr/>
        <p:txBody>
          <a:bodyPr/>
          <a:lstStyle/>
          <a:p>
            <a:fld id="{E22C1699-0A4E-47F0-AD8C-DBF0A4006F33}" type="slidenum">
              <a:rPr lang="en-GB" smtClean="0"/>
              <a:t>1</a:t>
            </a:fld>
            <a:endParaRPr lang="en-GB"/>
          </a:p>
        </p:txBody>
      </p:sp>
    </p:spTree>
    <p:extLst>
      <p:ext uri="{BB962C8B-B14F-4D97-AF65-F5344CB8AC3E}">
        <p14:creationId xmlns:p14="http://schemas.microsoft.com/office/powerpoint/2010/main" val="609391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do you think this man is trying to show us?</a:t>
            </a:r>
          </a:p>
          <a:p>
            <a:r>
              <a:rPr lang="en-GB" dirty="0" smtClean="0"/>
              <a:t>[Click</a:t>
            </a:r>
            <a:r>
              <a:rPr lang="en-GB" baseline="0" dirty="0" smtClean="0"/>
              <a:t> to reveal the word ‘surrender’ – it will appear letter by letter]</a:t>
            </a:r>
          </a:p>
          <a:p>
            <a:endParaRPr lang="en-GB" baseline="0" dirty="0" smtClean="0"/>
          </a:p>
          <a:p>
            <a:r>
              <a:rPr lang="en-GB" baseline="0" dirty="0" smtClean="0"/>
              <a:t>Someone who surrenders is</a:t>
            </a:r>
            <a:r>
              <a:rPr lang="en-GB" dirty="0" smtClean="0"/>
              <a:t> being honest about their</a:t>
            </a:r>
            <a:r>
              <a:rPr lang="en-GB" baseline="0" dirty="0" smtClean="0"/>
              <a:t> needs and seeks help. Perhaps it can seem like a weak thing to do, but when we see someone on TV whose life is threatened and surrender, their life is saved in that moment. </a:t>
            </a:r>
          </a:p>
          <a:p>
            <a:endParaRPr lang="en-GB" baseline="0" dirty="0" smtClean="0"/>
          </a:p>
          <a:p>
            <a:r>
              <a:rPr lang="en-GB" baseline="0" dirty="0" smtClean="0"/>
              <a:t>Image: </a:t>
            </a:r>
            <a:r>
              <a:rPr lang="en-GB" baseline="0" dirty="0" err="1" smtClean="0"/>
              <a:t>Escael</a:t>
            </a:r>
            <a:r>
              <a:rPr lang="en-GB" baseline="0" dirty="0" smtClean="0"/>
              <a:t> Marrero; Surrender</a:t>
            </a:r>
            <a:endParaRPr lang="en-GB" dirty="0" smtClean="0"/>
          </a:p>
        </p:txBody>
      </p:sp>
      <p:sp>
        <p:nvSpPr>
          <p:cNvPr id="4" name="Slide Number Placeholder 3"/>
          <p:cNvSpPr>
            <a:spLocks noGrp="1"/>
          </p:cNvSpPr>
          <p:nvPr>
            <p:ph type="sldNum" sz="quarter" idx="10"/>
          </p:nvPr>
        </p:nvSpPr>
        <p:spPr/>
        <p:txBody>
          <a:bodyPr/>
          <a:lstStyle/>
          <a:p>
            <a:fld id="{E22C1699-0A4E-47F0-AD8C-DBF0A4006F33}" type="slidenum">
              <a:rPr lang="en-GB" smtClean="0"/>
              <a:t>2</a:t>
            </a:fld>
            <a:endParaRPr lang="en-GB"/>
          </a:p>
        </p:txBody>
      </p:sp>
    </p:spTree>
    <p:extLst>
      <p:ext uri="{BB962C8B-B14F-4D97-AF65-F5344CB8AC3E}">
        <p14:creationId xmlns:p14="http://schemas.microsoft.com/office/powerpoint/2010/main" val="4111683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Why does this person need to walk</a:t>
            </a:r>
            <a:r>
              <a:rPr lang="en-GB" baseline="0" dirty="0" smtClean="0"/>
              <a:t> the tight rope?</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[Click</a:t>
            </a:r>
            <a:r>
              <a:rPr lang="en-GB" baseline="0" dirty="0" smtClean="0"/>
              <a:t> to reveal the word ‘believe’ – it will appear letter by letter]</a:t>
            </a:r>
          </a:p>
          <a:p>
            <a:endParaRPr lang="en-GB" dirty="0" smtClean="0"/>
          </a:p>
          <a:p>
            <a:r>
              <a:rPr lang="en-GB" dirty="0" smtClean="0"/>
              <a:t>She needs to believe</a:t>
            </a:r>
            <a:r>
              <a:rPr lang="en-GB" baseline="0" dirty="0" smtClean="0"/>
              <a:t> in a number of things to even consider taking that first step. For example she needs to believe in the strength of the string, the trees which it is attached to, her balance and even her ability to stay focussed.</a:t>
            </a:r>
          </a:p>
          <a:p>
            <a:endParaRPr lang="en-GB" baseline="0" dirty="0" smtClean="0"/>
          </a:p>
          <a:p>
            <a:r>
              <a:rPr lang="en-GB" baseline="0" dirty="0" smtClean="0"/>
              <a:t>How easy do you find it to believe and take a step of faith?</a:t>
            </a:r>
          </a:p>
          <a:p>
            <a:endParaRPr lang="en-GB" baseline="0" dirty="0" smtClean="0"/>
          </a:p>
          <a:p>
            <a:r>
              <a:rPr lang="en-GB" baseline="0" dirty="0" smtClean="0"/>
              <a:t>Image: https://ruach.files.wordpress.com/2011/11/walking-on-the-roap-by-esperantista.jpg </a:t>
            </a:r>
          </a:p>
        </p:txBody>
      </p:sp>
      <p:sp>
        <p:nvSpPr>
          <p:cNvPr id="4" name="Slide Number Placeholder 3"/>
          <p:cNvSpPr>
            <a:spLocks noGrp="1"/>
          </p:cNvSpPr>
          <p:nvPr>
            <p:ph type="sldNum" sz="quarter" idx="10"/>
          </p:nvPr>
        </p:nvSpPr>
        <p:spPr/>
        <p:txBody>
          <a:bodyPr/>
          <a:lstStyle/>
          <a:p>
            <a:fld id="{E22C1699-0A4E-47F0-AD8C-DBF0A4006F33}" type="slidenum">
              <a:rPr lang="en-GB" smtClean="0"/>
              <a:t>3</a:t>
            </a:fld>
            <a:endParaRPr lang="en-GB"/>
          </a:p>
        </p:txBody>
      </p:sp>
    </p:spTree>
    <p:extLst>
      <p:ext uri="{BB962C8B-B14F-4D97-AF65-F5344CB8AC3E}">
        <p14:creationId xmlns:p14="http://schemas.microsoft.com/office/powerpoint/2010/main" val="2196722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[Click</a:t>
            </a:r>
            <a:r>
              <a:rPr lang="en-GB" baseline="0" dirty="0" smtClean="0"/>
              <a:t> to reveal the word ‘receive’ – it will appear letter by letter]</a:t>
            </a:r>
          </a:p>
          <a:p>
            <a:endParaRPr lang="en-GB" dirty="0" smtClean="0"/>
          </a:p>
          <a:p>
            <a:r>
              <a:rPr lang="en-GB" dirty="0" smtClean="0"/>
              <a:t>Apart from a gift what else might a person ‘receive’?</a:t>
            </a:r>
          </a:p>
          <a:p>
            <a:endParaRPr lang="en-GB" dirty="0" smtClean="0"/>
          </a:p>
          <a:p>
            <a:r>
              <a:rPr lang="en-GB" dirty="0" smtClean="0"/>
              <a:t>Before</a:t>
            </a:r>
            <a:r>
              <a:rPr lang="en-GB" baseline="0" dirty="0" smtClean="0"/>
              <a:t> mobile phones, people would have talked about ‘receiving a telephone call’. Has anyone received an email? A </a:t>
            </a:r>
            <a:r>
              <a:rPr lang="en-GB" baseline="0" dirty="0" err="1" smtClean="0"/>
              <a:t>facebook</a:t>
            </a:r>
            <a:r>
              <a:rPr lang="en-GB" baseline="0" dirty="0" smtClean="0"/>
              <a:t> message, a text, a visitor?</a:t>
            </a:r>
          </a:p>
          <a:p>
            <a:endParaRPr lang="en-GB" baseline="0" dirty="0" smtClean="0"/>
          </a:p>
          <a:p>
            <a:r>
              <a:rPr lang="en-GB" baseline="0" dirty="0" smtClean="0"/>
              <a:t>All we need to do is to take a moment to welcome the message, call or person into our lives and see what they have to offer.</a:t>
            </a:r>
          </a:p>
          <a:p>
            <a:endParaRPr lang="en-GB" baseline="0" dirty="0" smtClean="0"/>
          </a:p>
          <a:p>
            <a:r>
              <a:rPr lang="en-GB" baseline="0" dirty="0" err="1" smtClean="0"/>
              <a:t>Image:http</a:t>
            </a:r>
            <a:r>
              <a:rPr lang="en-GB" baseline="0" dirty="0" smtClean="0"/>
              <a:t>://laurarafferty.com/</a:t>
            </a:r>
            <a:r>
              <a:rPr lang="en-GB" baseline="0" dirty="0" err="1" smtClean="0"/>
              <a:t>wp</a:t>
            </a:r>
            <a:r>
              <a:rPr lang="en-GB" baseline="0" dirty="0" smtClean="0"/>
              <a:t>-content/uploads/2014/12/gift.jpg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smtClean="0"/>
          </a:p>
        </p:txBody>
      </p:sp>
      <p:sp>
        <p:nvSpPr>
          <p:cNvPr id="4" name="Slide Number Placeholder 3"/>
          <p:cNvSpPr>
            <a:spLocks noGrp="1"/>
          </p:cNvSpPr>
          <p:nvPr>
            <p:ph type="sldNum" sz="quarter" idx="10"/>
          </p:nvPr>
        </p:nvSpPr>
        <p:spPr/>
        <p:txBody>
          <a:bodyPr/>
          <a:lstStyle/>
          <a:p>
            <a:fld id="{E22C1699-0A4E-47F0-AD8C-DBF0A4006F33}" type="slidenum">
              <a:rPr lang="en-GB" smtClean="0"/>
              <a:t>4</a:t>
            </a:fld>
            <a:endParaRPr lang="en-GB"/>
          </a:p>
        </p:txBody>
      </p:sp>
    </p:spTree>
    <p:extLst>
      <p:ext uri="{BB962C8B-B14F-4D97-AF65-F5344CB8AC3E}">
        <p14:creationId xmlns:p14="http://schemas.microsoft.com/office/powerpoint/2010/main" val="3803980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[click</a:t>
            </a:r>
            <a:r>
              <a:rPr lang="en-GB" baseline="0" dirty="0" smtClean="0"/>
              <a:t> for the images to appear] </a:t>
            </a:r>
            <a:r>
              <a:rPr lang="en-GB" dirty="0" smtClean="0"/>
              <a:t>Each of the</a:t>
            </a:r>
            <a:r>
              <a:rPr lang="en-GB" baseline="0" dirty="0" smtClean="0"/>
              <a:t> words we have discovered lead us on a journey and help us to open the door of our hearts to receive a special guest. </a:t>
            </a:r>
          </a:p>
          <a:p>
            <a:endParaRPr lang="en-GB" dirty="0"/>
          </a:p>
        </p:txBody>
      </p:sp>
      <p:sp>
        <p:nvSpPr>
          <p:cNvPr id="4" name="Slide Number Placeholder 3"/>
          <p:cNvSpPr>
            <a:spLocks noGrp="1"/>
          </p:cNvSpPr>
          <p:nvPr>
            <p:ph type="sldNum" sz="quarter" idx="10"/>
          </p:nvPr>
        </p:nvSpPr>
        <p:spPr/>
        <p:txBody>
          <a:bodyPr/>
          <a:lstStyle/>
          <a:p>
            <a:fld id="{E22C1699-0A4E-47F0-AD8C-DBF0A4006F33}" type="slidenum">
              <a:rPr lang="en-GB" smtClean="0"/>
              <a:t>5</a:t>
            </a:fld>
            <a:endParaRPr lang="en-GB"/>
          </a:p>
        </p:txBody>
      </p:sp>
    </p:spTree>
    <p:extLst>
      <p:ext uri="{BB962C8B-B14F-4D97-AF65-F5344CB8AC3E}">
        <p14:creationId xmlns:p14="http://schemas.microsoft.com/office/powerpoint/2010/main" val="2044575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Jesus – he</a:t>
            </a:r>
            <a:r>
              <a:rPr lang="en-GB" baseline="0" dirty="0" smtClean="0"/>
              <a:t> is the face of God’s Mercy [click for mercy to appear]</a:t>
            </a:r>
          </a:p>
          <a:p>
            <a:r>
              <a:rPr lang="en-GB" baseline="0" dirty="0" smtClean="0"/>
              <a:t>and he knocks on the door of each person’s heart.</a:t>
            </a:r>
          </a:p>
          <a:p>
            <a:endParaRPr lang="en-GB" baseline="0" dirty="0" smtClean="0"/>
          </a:p>
          <a:p>
            <a:r>
              <a:rPr lang="en-GB" baseline="0" dirty="0" smtClean="0"/>
              <a:t>But what is Mercy? Simply put, Mercy is love in action.</a:t>
            </a:r>
          </a:p>
          <a:p>
            <a:endParaRPr lang="en-GB" baseline="0" dirty="0" smtClean="0"/>
          </a:p>
          <a:p>
            <a:r>
              <a:rPr lang="en-GB" baseline="0" dirty="0" smtClean="0"/>
              <a:t>God looks at us and notices what we most need and loves us enough to give it to us.</a:t>
            </a:r>
          </a:p>
          <a:p>
            <a:endParaRPr lang="en-GB" baseline="0" dirty="0" smtClean="0"/>
          </a:p>
          <a:p>
            <a:endParaRPr lang="en-GB" baseline="0" dirty="0" smtClean="0"/>
          </a:p>
          <a:p>
            <a:r>
              <a:rPr lang="en-GB" baseline="0" dirty="0" smtClean="0"/>
              <a:t>Image source: The suffering of Jesus </a:t>
            </a:r>
          </a:p>
          <a:p>
            <a:endParaRPr lang="en-GB" baseline="0" dirty="0" smtClean="0"/>
          </a:p>
          <a:p>
            <a:r>
              <a:rPr lang="en-GB" baseline="0" dirty="0" smtClean="0"/>
              <a:t>https://www.flickr.com/photos/thomashawk/12982350534/in/photolist-kMcWvU-pHGZpV-HEjq5n-H3ewLC-HRyihW-GSX2jC-HwKEFJ-HL5SLu-HCA9yx-JDD8qm-FEjQyG-HsfL5V-fdbqoL-Jp5jef-FLoRZU-FG6zmG-pW7bT5-oLb91U-r1tQLq-JnhVEs-GMQYZt-pXPTHH-8nnv7V-HJwHsk-bHKwSz-JGUhKu-HGjHQL-r1vfHA-emYsTq-btzHTq-pKbWxK-GXs1wo-ndQxwB-GJi86w-JxqKHX-99Ra4S-pfBVky-pAT7EJ-pywh5P-6TXqFd-pSAKEf-3NqE8T-GZFavg-HUxJQ1-r119yP-pW8Tz5-at9LJD-JqxNTJ-8gLyR8-JtPEix</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E22C1699-0A4E-47F0-AD8C-DBF0A4006F33}" type="slidenum">
              <a:rPr lang="en-GB" smtClean="0"/>
              <a:t>6</a:t>
            </a:fld>
            <a:endParaRPr lang="en-GB"/>
          </a:p>
        </p:txBody>
      </p:sp>
    </p:spTree>
    <p:extLst>
      <p:ext uri="{BB962C8B-B14F-4D97-AF65-F5344CB8AC3E}">
        <p14:creationId xmlns:p14="http://schemas.microsoft.com/office/powerpoint/2010/main" val="1184170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God</a:t>
            </a:r>
            <a:r>
              <a:rPr lang="en-GB" baseline="0" dirty="0" smtClean="0"/>
              <a:t> does not watch our lives from a distance but invites us to lean on him, to trust. [click to reveal the Bible passage]</a:t>
            </a:r>
          </a:p>
          <a:p>
            <a:r>
              <a:rPr lang="en-GB" dirty="0" smtClean="0"/>
              <a:t>[Read the Bible passage]</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E22C1699-0A4E-47F0-AD8C-DBF0A4006F33}" type="slidenum">
              <a:rPr lang="en-GB" smtClean="0"/>
              <a:t>7</a:t>
            </a:fld>
            <a:endParaRPr lang="en-GB"/>
          </a:p>
        </p:txBody>
      </p:sp>
    </p:spTree>
    <p:extLst>
      <p:ext uri="{BB962C8B-B14F-4D97-AF65-F5344CB8AC3E}">
        <p14:creationId xmlns:p14="http://schemas.microsoft.com/office/powerpoint/2010/main" val="2601512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a:t>
            </a:r>
            <a:r>
              <a:rPr lang="en-GB" baseline="0" dirty="0" smtClean="0"/>
              <a:t> is easy to think we need to manage everything by ourselves, but Jesus taught us these words [click to reveal the Bible passage] ‘Thy kingdom come, thy will be done on earth as it is in heaven’ in the Our Father because only God knows how to provide the help we most need and make ‘earth as it is in heaven’.</a:t>
            </a:r>
          </a:p>
          <a:p>
            <a:r>
              <a:rPr lang="en-GB" baseline="0" dirty="0" smtClean="0"/>
              <a:t>When I say to God ‘Thy will be done’ instead of ‘My will be done’ we are inviting heaven to earth, starting with me.</a:t>
            </a:r>
            <a:endParaRPr lang="en-GB" dirty="0"/>
          </a:p>
        </p:txBody>
      </p:sp>
      <p:sp>
        <p:nvSpPr>
          <p:cNvPr id="4" name="Slide Number Placeholder 3"/>
          <p:cNvSpPr>
            <a:spLocks noGrp="1"/>
          </p:cNvSpPr>
          <p:nvPr>
            <p:ph type="sldNum" sz="quarter" idx="10"/>
          </p:nvPr>
        </p:nvSpPr>
        <p:spPr/>
        <p:txBody>
          <a:bodyPr/>
          <a:lstStyle/>
          <a:p>
            <a:fld id="{E22C1699-0A4E-47F0-AD8C-DBF0A4006F33}" type="slidenum">
              <a:rPr lang="en-GB" smtClean="0"/>
              <a:t>8</a:t>
            </a:fld>
            <a:endParaRPr lang="en-GB"/>
          </a:p>
        </p:txBody>
      </p:sp>
    </p:spTree>
    <p:extLst>
      <p:ext uri="{BB962C8B-B14F-4D97-AF65-F5344CB8AC3E}">
        <p14:creationId xmlns:p14="http://schemas.microsoft.com/office/powerpoint/2010/main" val="2895084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Jesus is not asking</a:t>
            </a:r>
            <a:r>
              <a:rPr lang="en-GB" baseline="0" dirty="0" smtClean="0"/>
              <a:t> us to understand everything before he invites us to be his friend, but to believe in him. Think of someone you believe in. Do you know them completely? Often we have only scratched the surface of the people we believe in, but have started to trust and rely on them.</a:t>
            </a:r>
          </a:p>
          <a:p>
            <a:r>
              <a:rPr lang="en-GB" baseline="0" dirty="0" smtClean="0"/>
              <a:t>[click to reveal the Bible passage] It is by beginning to believe in him that he can help us with the things we find difficult to believe.</a:t>
            </a:r>
          </a:p>
        </p:txBody>
      </p:sp>
      <p:sp>
        <p:nvSpPr>
          <p:cNvPr id="4" name="Slide Number Placeholder 3"/>
          <p:cNvSpPr>
            <a:spLocks noGrp="1"/>
          </p:cNvSpPr>
          <p:nvPr>
            <p:ph type="sldNum" sz="quarter" idx="10"/>
          </p:nvPr>
        </p:nvSpPr>
        <p:spPr/>
        <p:txBody>
          <a:bodyPr/>
          <a:lstStyle/>
          <a:p>
            <a:fld id="{E22C1699-0A4E-47F0-AD8C-DBF0A4006F33}" type="slidenum">
              <a:rPr lang="en-GB" smtClean="0"/>
              <a:t>9</a:t>
            </a:fld>
            <a:endParaRPr lang="en-GB"/>
          </a:p>
        </p:txBody>
      </p:sp>
    </p:spTree>
    <p:extLst>
      <p:ext uri="{BB962C8B-B14F-4D97-AF65-F5344CB8AC3E}">
        <p14:creationId xmlns:p14="http://schemas.microsoft.com/office/powerpoint/2010/main" val="4004329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[click to</a:t>
            </a:r>
            <a:r>
              <a:rPr lang="en-GB" baseline="0" dirty="0" smtClean="0"/>
              <a:t> reveal Bible passage and read it out]</a:t>
            </a:r>
          </a:p>
          <a:p>
            <a:endParaRPr lang="en-GB" baseline="0" dirty="0" smtClean="0"/>
          </a:p>
          <a:p>
            <a:r>
              <a:rPr lang="en-GB" baseline="0" dirty="0" smtClean="0"/>
              <a:t>Don’t take my word for it, invite Jesus into your heart – receive his love for yourself.</a:t>
            </a:r>
          </a:p>
          <a:p>
            <a:endParaRPr lang="en-GB" dirty="0"/>
          </a:p>
        </p:txBody>
      </p:sp>
      <p:sp>
        <p:nvSpPr>
          <p:cNvPr id="4" name="Slide Number Placeholder 3"/>
          <p:cNvSpPr>
            <a:spLocks noGrp="1"/>
          </p:cNvSpPr>
          <p:nvPr>
            <p:ph type="sldNum" sz="quarter" idx="10"/>
          </p:nvPr>
        </p:nvSpPr>
        <p:spPr/>
        <p:txBody>
          <a:bodyPr/>
          <a:lstStyle/>
          <a:p>
            <a:fld id="{E22C1699-0A4E-47F0-AD8C-DBF0A4006F33}" type="slidenum">
              <a:rPr lang="en-GB" smtClean="0"/>
              <a:t>10</a:t>
            </a:fld>
            <a:endParaRPr lang="en-GB"/>
          </a:p>
        </p:txBody>
      </p:sp>
    </p:spTree>
    <p:extLst>
      <p:ext uri="{BB962C8B-B14F-4D97-AF65-F5344CB8AC3E}">
        <p14:creationId xmlns:p14="http://schemas.microsoft.com/office/powerpoint/2010/main" val="2925911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His</a:t>
            </a:r>
            <a:r>
              <a:rPr lang="en-GB" baseline="0" dirty="0" smtClean="0"/>
              <a:t> love is not harsh or demanding, but merciful. It gets to the root of the matter and starts with the things that block us from knowing him. This is why Jesus teaches us to pray [click for first passage].</a:t>
            </a:r>
          </a:p>
          <a:p>
            <a:endParaRPr lang="en-GB" baseline="0" dirty="0" smtClean="0"/>
          </a:p>
          <a:p>
            <a:r>
              <a:rPr lang="en-GB" baseline="0" dirty="0" smtClean="0"/>
              <a:t>He starts with forgiveness and then invites us to go beyond it to reach out to others [click for the second passage]. Even if we are not sure of how to ask God for mercy, by being merciful to others we too can receive God’s mercy. So how can we be merciful?</a:t>
            </a:r>
          </a:p>
          <a:p>
            <a:endParaRPr lang="en-GB" baseline="0" dirty="0" smtClean="0"/>
          </a:p>
          <a:p>
            <a:r>
              <a:rPr lang="en-GB" baseline="0" dirty="0" smtClean="0"/>
              <a:t>[click for the third passage] Jesus asks us to notice the needs of the people around us and help them.</a:t>
            </a:r>
          </a:p>
          <a:p>
            <a:endParaRPr lang="en-GB" dirty="0"/>
          </a:p>
        </p:txBody>
      </p:sp>
      <p:sp>
        <p:nvSpPr>
          <p:cNvPr id="4" name="Slide Number Placeholder 3"/>
          <p:cNvSpPr>
            <a:spLocks noGrp="1"/>
          </p:cNvSpPr>
          <p:nvPr>
            <p:ph type="sldNum" sz="quarter" idx="10"/>
          </p:nvPr>
        </p:nvSpPr>
        <p:spPr/>
        <p:txBody>
          <a:bodyPr/>
          <a:lstStyle/>
          <a:p>
            <a:fld id="{E22C1699-0A4E-47F0-AD8C-DBF0A4006F33}" type="slidenum">
              <a:rPr lang="en-GB" smtClean="0"/>
              <a:t>11</a:t>
            </a:fld>
            <a:endParaRPr lang="en-GB"/>
          </a:p>
        </p:txBody>
      </p:sp>
    </p:spTree>
    <p:extLst>
      <p:ext uri="{BB962C8B-B14F-4D97-AF65-F5344CB8AC3E}">
        <p14:creationId xmlns:p14="http://schemas.microsoft.com/office/powerpoint/2010/main" val="668865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Here are six practical ways that</a:t>
            </a:r>
            <a:r>
              <a:rPr lang="en-GB" baseline="0" dirty="0" smtClean="0"/>
              <a:t> we can be merciful to other people – today.</a:t>
            </a:r>
          </a:p>
          <a:p>
            <a:endParaRPr lang="en-GB" baseline="0" dirty="0" smtClean="0"/>
          </a:p>
          <a:p>
            <a:r>
              <a:rPr lang="en-GB" baseline="0" dirty="0" smtClean="0"/>
              <a:t>Do any of them seem impossible?</a:t>
            </a:r>
          </a:p>
          <a:p>
            <a:r>
              <a:rPr lang="en-GB" baseline="0" dirty="0" smtClean="0"/>
              <a:t>[invite responses and if you have time invite other students to suggest how to show mercy in that situation]</a:t>
            </a:r>
            <a:endParaRPr lang="en-GB" dirty="0"/>
          </a:p>
        </p:txBody>
      </p:sp>
      <p:sp>
        <p:nvSpPr>
          <p:cNvPr id="4" name="Slide Number Placeholder 3"/>
          <p:cNvSpPr>
            <a:spLocks noGrp="1"/>
          </p:cNvSpPr>
          <p:nvPr>
            <p:ph type="sldNum" sz="quarter" idx="10"/>
          </p:nvPr>
        </p:nvSpPr>
        <p:spPr/>
        <p:txBody>
          <a:bodyPr/>
          <a:lstStyle/>
          <a:p>
            <a:fld id="{E22C1699-0A4E-47F0-AD8C-DBF0A4006F33}" type="slidenum">
              <a:rPr lang="en-GB" smtClean="0"/>
              <a:t>12</a:t>
            </a:fld>
            <a:endParaRPr lang="en-GB"/>
          </a:p>
        </p:txBody>
      </p:sp>
    </p:spTree>
    <p:extLst>
      <p:ext uri="{BB962C8B-B14F-4D97-AF65-F5344CB8AC3E}">
        <p14:creationId xmlns:p14="http://schemas.microsoft.com/office/powerpoint/2010/main" val="2927393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Play</a:t>
            </a:r>
            <a:r>
              <a:rPr lang="en-GB" baseline="0" dirty="0" smtClean="0"/>
              <a:t> the song linked to the title of this slide and </a:t>
            </a:r>
            <a:r>
              <a:rPr lang="en-GB" dirty="0" smtClean="0"/>
              <a:t>ask the students</a:t>
            </a:r>
            <a:r>
              <a:rPr lang="en-GB" baseline="0" dirty="0" smtClean="0"/>
              <a:t> to listen and invite Jesus into their hearts – in their own time.</a:t>
            </a:r>
          </a:p>
          <a:p>
            <a:endParaRPr lang="en-GB" baseline="0" dirty="0" smtClean="0"/>
          </a:p>
          <a:p>
            <a:r>
              <a:rPr lang="en-GB" dirty="0" smtClean="0"/>
              <a:t>https://soundcloud.com/fridaythe12th/emmaus-trust-surrender-believe</a:t>
            </a:r>
          </a:p>
          <a:p>
            <a:r>
              <a:rPr lang="en-GB" dirty="0" smtClean="0"/>
              <a:t> </a:t>
            </a:r>
          </a:p>
          <a:p>
            <a:r>
              <a:rPr lang="en-GB" dirty="0" smtClean="0"/>
              <a:t>[click to show the four</a:t>
            </a:r>
            <a:r>
              <a:rPr lang="en-GB" baseline="0" dirty="0" smtClean="0"/>
              <a:t> words]</a:t>
            </a:r>
          </a:p>
          <a:p>
            <a:endParaRPr lang="en-GB" baseline="0" dirty="0" smtClean="0"/>
          </a:p>
          <a:p>
            <a:r>
              <a:rPr lang="en-GB" baseline="0" dirty="0" smtClean="0"/>
              <a:t>At the end of the song you may want to finish with the following prayer:</a:t>
            </a:r>
          </a:p>
          <a:p>
            <a:endParaRPr lang="en-GB" baseline="0" dirty="0" smtClean="0"/>
          </a:p>
          <a:p>
            <a:r>
              <a:rPr lang="en-GB" baseline="0" dirty="0" smtClean="0"/>
              <a:t>Dear Jesus,</a:t>
            </a:r>
          </a:p>
          <a:p>
            <a:endParaRPr lang="en-GB" baseline="0" dirty="0" smtClean="0"/>
          </a:p>
          <a:p>
            <a:r>
              <a:rPr lang="en-GB" baseline="0" dirty="0" smtClean="0"/>
              <a:t>We bring you the prayer’s of our heart – help us to trust, to surrender, to believe and to receive your love and to show it to others through being merciful.</a:t>
            </a:r>
          </a:p>
          <a:p>
            <a:endParaRPr lang="en-GB" baseline="0" dirty="0" smtClean="0"/>
          </a:p>
          <a:p>
            <a:r>
              <a:rPr lang="en-GB" baseline="0" dirty="0" smtClean="0"/>
              <a:t>Lord in your mercy – hear our prayer.</a:t>
            </a:r>
            <a:endParaRPr lang="en-GB" dirty="0"/>
          </a:p>
        </p:txBody>
      </p:sp>
      <p:sp>
        <p:nvSpPr>
          <p:cNvPr id="4" name="Slide Number Placeholder 3"/>
          <p:cNvSpPr>
            <a:spLocks noGrp="1"/>
          </p:cNvSpPr>
          <p:nvPr>
            <p:ph type="sldNum" sz="quarter" idx="10"/>
          </p:nvPr>
        </p:nvSpPr>
        <p:spPr/>
        <p:txBody>
          <a:bodyPr/>
          <a:lstStyle/>
          <a:p>
            <a:fld id="{E22C1699-0A4E-47F0-AD8C-DBF0A4006F33}" type="slidenum">
              <a:rPr lang="en-GB" smtClean="0"/>
              <a:t>13</a:t>
            </a:fld>
            <a:endParaRPr lang="en-GB"/>
          </a:p>
        </p:txBody>
      </p:sp>
    </p:spTree>
    <p:extLst>
      <p:ext uri="{BB962C8B-B14F-4D97-AF65-F5344CB8AC3E}">
        <p14:creationId xmlns:p14="http://schemas.microsoft.com/office/powerpoint/2010/main" val="2970219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Acknowledgements</a:t>
            </a:r>
          </a:p>
          <a:p>
            <a:endParaRPr lang="en-GB" dirty="0" smtClean="0"/>
          </a:p>
          <a:p>
            <a:r>
              <a:rPr lang="en-GB" dirty="0" smtClean="0"/>
              <a:t>Images</a:t>
            </a:r>
            <a:r>
              <a:rPr lang="en-GB" baseline="0" dirty="0" smtClean="0"/>
              <a:t> taken from www.flickr.com</a:t>
            </a:r>
            <a:endParaRPr lang="en-GB" dirty="0"/>
          </a:p>
        </p:txBody>
      </p:sp>
      <p:sp>
        <p:nvSpPr>
          <p:cNvPr id="4" name="Slide Number Placeholder 3"/>
          <p:cNvSpPr>
            <a:spLocks noGrp="1"/>
          </p:cNvSpPr>
          <p:nvPr>
            <p:ph type="sldNum" sz="quarter" idx="10"/>
          </p:nvPr>
        </p:nvSpPr>
        <p:spPr/>
        <p:txBody>
          <a:bodyPr/>
          <a:lstStyle/>
          <a:p>
            <a:fld id="{E22C1699-0A4E-47F0-AD8C-DBF0A4006F33}" type="slidenum">
              <a:rPr lang="en-GB" smtClean="0"/>
              <a:t>14</a:t>
            </a:fld>
            <a:endParaRPr lang="en-GB"/>
          </a:p>
        </p:txBody>
      </p:sp>
    </p:spTree>
    <p:extLst>
      <p:ext uri="{BB962C8B-B14F-4D97-AF65-F5344CB8AC3E}">
        <p14:creationId xmlns:p14="http://schemas.microsoft.com/office/powerpoint/2010/main" val="753581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59EE4AB-D51F-40F4-8B08-FCC8E95A23DA}" type="datetimeFigureOut">
              <a:rPr lang="en-GB" smtClean="0"/>
              <a:t>14/11/2016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A9E186-D06E-4004-8C16-F2CBC632E43A}" type="slidenum">
              <a:rPr lang="en-GB" smtClean="0"/>
              <a:t>‹#›</a:t>
            </a:fld>
            <a:endParaRPr lang="en-GB"/>
          </a:p>
        </p:txBody>
      </p:sp>
    </p:spTree>
    <p:extLst>
      <p:ext uri="{BB962C8B-B14F-4D97-AF65-F5344CB8AC3E}">
        <p14:creationId xmlns:p14="http://schemas.microsoft.com/office/powerpoint/2010/main" val="124151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59EE4AB-D51F-40F4-8B08-FCC8E95A23DA}" type="datetimeFigureOut">
              <a:rPr lang="en-GB" smtClean="0"/>
              <a:t>14/11/2016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A9E186-D06E-4004-8C16-F2CBC632E43A}" type="slidenum">
              <a:rPr lang="en-GB" smtClean="0"/>
              <a:t>‹#›</a:t>
            </a:fld>
            <a:endParaRPr lang="en-GB"/>
          </a:p>
        </p:txBody>
      </p:sp>
    </p:spTree>
    <p:extLst>
      <p:ext uri="{BB962C8B-B14F-4D97-AF65-F5344CB8AC3E}">
        <p14:creationId xmlns:p14="http://schemas.microsoft.com/office/powerpoint/2010/main" val="2346817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9EE4AB-D51F-40F4-8B08-FCC8E95A23DA}" type="datetimeFigureOut">
              <a:rPr lang="en-GB" smtClean="0"/>
              <a:t>14/11/2016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A9E186-D06E-4004-8C16-F2CBC632E43A}" type="slidenum">
              <a:rPr lang="en-GB" smtClean="0"/>
              <a:t>‹#›</a:t>
            </a:fld>
            <a:endParaRPr lang="en-GB"/>
          </a:p>
        </p:txBody>
      </p:sp>
    </p:spTree>
    <p:extLst>
      <p:ext uri="{BB962C8B-B14F-4D97-AF65-F5344CB8AC3E}">
        <p14:creationId xmlns:p14="http://schemas.microsoft.com/office/powerpoint/2010/main" val="3197965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59EE4AB-D51F-40F4-8B08-FCC8E95A23DA}" type="datetimeFigureOut">
              <a:rPr lang="en-GB" smtClean="0"/>
              <a:t>14/11/2016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A9E186-D06E-4004-8C16-F2CBC632E43A}" type="slidenum">
              <a:rPr lang="en-GB" smtClean="0"/>
              <a:t>‹#›</a:t>
            </a:fld>
            <a:endParaRPr lang="en-GB"/>
          </a:p>
        </p:txBody>
      </p:sp>
    </p:spTree>
    <p:extLst>
      <p:ext uri="{BB962C8B-B14F-4D97-AF65-F5344CB8AC3E}">
        <p14:creationId xmlns:p14="http://schemas.microsoft.com/office/powerpoint/2010/main" val="2712894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59EE4AB-D51F-40F4-8B08-FCC8E95A23DA}" type="datetimeFigureOut">
              <a:rPr lang="en-GB" smtClean="0"/>
              <a:t>14/11/2016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3A9E186-D06E-4004-8C16-F2CBC632E43A}" type="slidenum">
              <a:rPr lang="en-GB" smtClean="0"/>
              <a:t>‹#›</a:t>
            </a:fld>
            <a:endParaRPr lang="en-GB"/>
          </a:p>
        </p:txBody>
      </p:sp>
    </p:spTree>
    <p:extLst>
      <p:ext uri="{BB962C8B-B14F-4D97-AF65-F5344CB8AC3E}">
        <p14:creationId xmlns:p14="http://schemas.microsoft.com/office/powerpoint/2010/main" val="2168046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59EE4AB-D51F-40F4-8B08-FCC8E95A23DA}" type="datetimeFigureOut">
              <a:rPr lang="en-GB" smtClean="0"/>
              <a:t>14/11/2016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3A9E186-D06E-4004-8C16-F2CBC632E43A}" type="slidenum">
              <a:rPr lang="en-GB" smtClean="0"/>
              <a:t>‹#›</a:t>
            </a:fld>
            <a:endParaRPr lang="en-GB"/>
          </a:p>
        </p:txBody>
      </p:sp>
    </p:spTree>
    <p:extLst>
      <p:ext uri="{BB962C8B-B14F-4D97-AF65-F5344CB8AC3E}">
        <p14:creationId xmlns:p14="http://schemas.microsoft.com/office/powerpoint/2010/main" val="2423586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9EE4AB-D51F-40F4-8B08-FCC8E95A23DA}" type="datetimeFigureOut">
              <a:rPr lang="en-GB" smtClean="0"/>
              <a:t>14/11/2016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3A9E186-D06E-4004-8C16-F2CBC632E43A}" type="slidenum">
              <a:rPr lang="en-GB" smtClean="0"/>
              <a:t>‹#›</a:t>
            </a:fld>
            <a:endParaRPr lang="en-GB"/>
          </a:p>
        </p:txBody>
      </p:sp>
    </p:spTree>
    <p:extLst>
      <p:ext uri="{BB962C8B-B14F-4D97-AF65-F5344CB8AC3E}">
        <p14:creationId xmlns:p14="http://schemas.microsoft.com/office/powerpoint/2010/main" val="1454991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9EE4AB-D51F-40F4-8B08-FCC8E95A23DA}" type="datetimeFigureOut">
              <a:rPr lang="en-GB" smtClean="0"/>
              <a:t>14/11/2016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A9E186-D06E-4004-8C16-F2CBC632E43A}" type="slidenum">
              <a:rPr lang="en-GB" smtClean="0"/>
              <a:t>‹#›</a:t>
            </a:fld>
            <a:endParaRPr lang="en-GB"/>
          </a:p>
        </p:txBody>
      </p:sp>
    </p:spTree>
    <p:extLst>
      <p:ext uri="{BB962C8B-B14F-4D97-AF65-F5344CB8AC3E}">
        <p14:creationId xmlns:p14="http://schemas.microsoft.com/office/powerpoint/2010/main" val="2094853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9EE4AB-D51F-40F4-8B08-FCC8E95A23DA}" type="datetimeFigureOut">
              <a:rPr lang="en-GB" smtClean="0"/>
              <a:t>14/11/2016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A9E186-D06E-4004-8C16-F2CBC632E43A}" type="slidenum">
              <a:rPr lang="en-GB" smtClean="0"/>
              <a:t>‹#›</a:t>
            </a:fld>
            <a:endParaRPr lang="en-GB"/>
          </a:p>
        </p:txBody>
      </p:sp>
    </p:spTree>
    <p:extLst>
      <p:ext uri="{BB962C8B-B14F-4D97-AF65-F5344CB8AC3E}">
        <p14:creationId xmlns:p14="http://schemas.microsoft.com/office/powerpoint/2010/main" val="1260045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59EE4AB-D51F-40F4-8B08-FCC8E95A23DA}" type="datetimeFigureOut">
              <a:rPr lang="en-GB" smtClean="0"/>
              <a:t>14/11/2016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A9E186-D06E-4004-8C16-F2CBC632E43A}" type="slidenum">
              <a:rPr lang="en-GB" smtClean="0"/>
              <a:t>‹#›</a:t>
            </a:fld>
            <a:endParaRPr lang="en-GB"/>
          </a:p>
        </p:txBody>
      </p:sp>
    </p:spTree>
    <p:extLst>
      <p:ext uri="{BB962C8B-B14F-4D97-AF65-F5344CB8AC3E}">
        <p14:creationId xmlns:p14="http://schemas.microsoft.com/office/powerpoint/2010/main" val="169928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59EE4AB-D51F-40F4-8B08-FCC8E95A23DA}" type="datetimeFigureOut">
              <a:rPr lang="en-GB" smtClean="0"/>
              <a:t>14/11/2016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A9E186-D06E-4004-8C16-F2CBC632E43A}" type="slidenum">
              <a:rPr lang="en-GB" smtClean="0"/>
              <a:t>‹#›</a:t>
            </a:fld>
            <a:endParaRPr lang="en-GB"/>
          </a:p>
        </p:txBody>
      </p:sp>
    </p:spTree>
    <p:extLst>
      <p:ext uri="{BB962C8B-B14F-4D97-AF65-F5344CB8AC3E}">
        <p14:creationId xmlns:p14="http://schemas.microsoft.com/office/powerpoint/2010/main" val="137987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9EE4AB-D51F-40F4-8B08-FCC8E95A23DA}" type="datetimeFigureOut">
              <a:rPr lang="en-GB" smtClean="0"/>
              <a:t>14/11/2016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A9E186-D06E-4004-8C16-F2CBC632E43A}" type="slidenum">
              <a:rPr lang="en-GB" smtClean="0"/>
              <a:t>‹#›</a:t>
            </a:fld>
            <a:endParaRPr lang="en-GB"/>
          </a:p>
        </p:txBody>
      </p:sp>
    </p:spTree>
    <p:extLst>
      <p:ext uri="{BB962C8B-B14F-4D97-AF65-F5344CB8AC3E}">
        <p14:creationId xmlns:p14="http://schemas.microsoft.com/office/powerpoint/2010/main" val="801246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artisticPaintStrokes/>
                    </a14:imgEffect>
                    <a14:imgEffect>
                      <a14:colorTemperature colorTemp="5300"/>
                    </a14:imgEffect>
                  </a14:imgLayer>
                </a14:imgProps>
              </a:ext>
              <a:ext uri="{28A0092B-C50C-407E-A947-70E740481C1C}">
                <a14:useLocalDpi xmlns:a14="http://schemas.microsoft.com/office/drawing/2010/main" val="0"/>
              </a:ext>
            </a:extLst>
          </a:blip>
          <a:srcRect l="23688" b="27500"/>
          <a:stretch/>
        </p:blipFill>
        <p:spPr>
          <a:xfrm>
            <a:off x="1979712" y="-156295"/>
            <a:ext cx="5378138" cy="701429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Rectangle 4"/>
          <p:cNvSpPr/>
          <p:nvPr/>
        </p:nvSpPr>
        <p:spPr>
          <a:xfrm>
            <a:off x="548633" y="-46796"/>
            <a:ext cx="853129" cy="1569660"/>
          </a:xfrm>
          <a:prstGeom prst="rect">
            <a:avLst/>
          </a:prstGeom>
          <a:noFill/>
        </p:spPr>
        <p:txBody>
          <a:bodyPr wrap="square" lIns="91440" tIns="45720" rIns="91440" bIns="45720">
            <a:spAutoFit/>
          </a:bodyPr>
          <a:lstStyle/>
          <a:p>
            <a:pPr algn="ctr"/>
            <a:r>
              <a:rPr lang="en-US" sz="9600" b="1" dirty="0">
                <a:ln w="31550" cmpd="sng">
                  <a:solidFill>
                    <a:srgbClr val="00B05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T</a:t>
            </a:r>
            <a:endParaRPr lang="en-US" sz="9600" b="1" cap="none" spc="0" dirty="0">
              <a:ln w="31550" cmpd="sng">
                <a:solidFill>
                  <a:srgbClr val="00B05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6" name="Rectangle 5"/>
          <p:cNvSpPr/>
          <p:nvPr/>
        </p:nvSpPr>
        <p:spPr>
          <a:xfrm>
            <a:off x="539434" y="3789040"/>
            <a:ext cx="853129" cy="1569660"/>
          </a:xfrm>
          <a:prstGeom prst="rect">
            <a:avLst/>
          </a:prstGeom>
          <a:noFill/>
        </p:spPr>
        <p:txBody>
          <a:bodyPr wrap="square" lIns="91440" tIns="45720" rIns="91440" bIns="45720">
            <a:spAutoFit/>
          </a:bodyPr>
          <a:lstStyle/>
          <a:p>
            <a:pPr algn="ctr"/>
            <a:r>
              <a:rPr lang="en-US" sz="9600" b="1" dirty="0" smtClean="0">
                <a:ln w="31550" cmpd="sng">
                  <a:solidFill>
                    <a:srgbClr val="00B05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S</a:t>
            </a:r>
            <a:endParaRPr lang="en-US" sz="9600" b="1" cap="none" spc="0" dirty="0">
              <a:ln w="31550" cmpd="sng">
                <a:solidFill>
                  <a:srgbClr val="00B05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7" name="Rectangle 6"/>
          <p:cNvSpPr/>
          <p:nvPr/>
        </p:nvSpPr>
        <p:spPr>
          <a:xfrm>
            <a:off x="548633" y="2566022"/>
            <a:ext cx="853129" cy="1569660"/>
          </a:xfrm>
          <a:prstGeom prst="rect">
            <a:avLst/>
          </a:prstGeom>
          <a:noFill/>
        </p:spPr>
        <p:txBody>
          <a:bodyPr wrap="square" lIns="91440" tIns="45720" rIns="91440" bIns="45720">
            <a:spAutoFit/>
          </a:bodyPr>
          <a:lstStyle/>
          <a:p>
            <a:pPr algn="ctr"/>
            <a:r>
              <a:rPr lang="en-US" sz="9600" b="1" dirty="0" smtClean="0">
                <a:ln w="31550" cmpd="sng">
                  <a:solidFill>
                    <a:srgbClr val="00B05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U</a:t>
            </a:r>
            <a:endParaRPr lang="en-US" sz="9600" b="1" cap="none" spc="0" dirty="0">
              <a:ln w="31550" cmpd="sng">
                <a:solidFill>
                  <a:srgbClr val="00B05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8" name="Rectangle 7"/>
          <p:cNvSpPr/>
          <p:nvPr/>
        </p:nvSpPr>
        <p:spPr>
          <a:xfrm>
            <a:off x="548632" y="1239004"/>
            <a:ext cx="853129" cy="1569660"/>
          </a:xfrm>
          <a:prstGeom prst="rect">
            <a:avLst/>
          </a:prstGeom>
          <a:noFill/>
        </p:spPr>
        <p:txBody>
          <a:bodyPr wrap="square" lIns="91440" tIns="45720" rIns="91440" bIns="45720">
            <a:spAutoFit/>
          </a:bodyPr>
          <a:lstStyle/>
          <a:p>
            <a:pPr algn="ctr"/>
            <a:r>
              <a:rPr lang="en-US" sz="9600" b="1" dirty="0" smtClean="0">
                <a:ln w="31550" cmpd="sng">
                  <a:solidFill>
                    <a:srgbClr val="00B05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R</a:t>
            </a:r>
            <a:endParaRPr lang="en-US" sz="9600" b="1" cap="none" spc="0" dirty="0">
              <a:ln w="31550" cmpd="sng">
                <a:solidFill>
                  <a:srgbClr val="00B05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9" name="Rectangle 8"/>
          <p:cNvSpPr/>
          <p:nvPr/>
        </p:nvSpPr>
        <p:spPr>
          <a:xfrm>
            <a:off x="548633" y="5085184"/>
            <a:ext cx="853129" cy="1569660"/>
          </a:xfrm>
          <a:prstGeom prst="rect">
            <a:avLst/>
          </a:prstGeom>
          <a:noFill/>
        </p:spPr>
        <p:txBody>
          <a:bodyPr wrap="square" lIns="91440" tIns="45720" rIns="91440" bIns="45720">
            <a:spAutoFit/>
          </a:bodyPr>
          <a:lstStyle/>
          <a:p>
            <a:pPr algn="ctr"/>
            <a:r>
              <a:rPr lang="en-US" sz="9600" b="1" dirty="0">
                <a:ln w="31550" cmpd="sng">
                  <a:solidFill>
                    <a:srgbClr val="00B05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T</a:t>
            </a:r>
            <a:endParaRPr lang="en-US" sz="9600" b="1" cap="none" spc="0" dirty="0">
              <a:ln w="31550" cmpd="sng">
                <a:solidFill>
                  <a:srgbClr val="00B05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Tree>
    <p:extLst>
      <p:ext uri="{BB962C8B-B14F-4D97-AF65-F5344CB8AC3E}">
        <p14:creationId xmlns:p14="http://schemas.microsoft.com/office/powerpoint/2010/main" val="333849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1715" y="0"/>
            <a:ext cx="4560570" cy="6858000"/>
          </a:xfrm>
          <a:prstGeom prst="rect">
            <a:avLst/>
          </a:prstGeom>
        </p:spPr>
      </p:pic>
      <p:sp>
        <p:nvSpPr>
          <p:cNvPr id="5" name="Rectangle 4"/>
          <p:cNvSpPr/>
          <p:nvPr/>
        </p:nvSpPr>
        <p:spPr>
          <a:xfrm>
            <a:off x="769173" y="64920"/>
            <a:ext cx="853129" cy="1569660"/>
          </a:xfrm>
          <a:prstGeom prst="rect">
            <a:avLst/>
          </a:prstGeom>
          <a:noFill/>
        </p:spPr>
        <p:txBody>
          <a:bodyPr wrap="square" lIns="91440" tIns="45720" rIns="91440" bIns="45720">
            <a:spAutoFit/>
          </a:bodyPr>
          <a:lstStyle/>
          <a:p>
            <a:pPr algn="ctr"/>
            <a:r>
              <a:rPr lang="en-US" sz="9600" b="1" dirty="0" smtClean="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S</a:t>
            </a:r>
            <a:endParaRPr lang="en-US" sz="9600" b="1" cap="none" spc="0"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6" name="Rectangle 5"/>
          <p:cNvSpPr/>
          <p:nvPr/>
        </p:nvSpPr>
        <p:spPr>
          <a:xfrm>
            <a:off x="1622302" y="64920"/>
            <a:ext cx="853129" cy="1569660"/>
          </a:xfrm>
          <a:prstGeom prst="rect">
            <a:avLst/>
          </a:prstGeom>
          <a:noFill/>
        </p:spPr>
        <p:txBody>
          <a:bodyPr wrap="square" lIns="91440" tIns="45720" rIns="91440" bIns="45720">
            <a:spAutoFit/>
          </a:bodyPr>
          <a:lstStyle/>
          <a:p>
            <a:pPr algn="ctr"/>
            <a:r>
              <a:rPr lang="en-US" sz="9600" b="1"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U</a:t>
            </a:r>
            <a:endParaRPr lang="en-US" sz="9600" b="1" cap="none" spc="0"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7" name="Rectangle 6"/>
          <p:cNvSpPr/>
          <p:nvPr/>
        </p:nvSpPr>
        <p:spPr>
          <a:xfrm>
            <a:off x="7308304" y="54666"/>
            <a:ext cx="853129" cy="1569660"/>
          </a:xfrm>
          <a:prstGeom prst="rect">
            <a:avLst/>
          </a:prstGeom>
          <a:noFill/>
        </p:spPr>
        <p:txBody>
          <a:bodyPr wrap="square" lIns="91440" tIns="45720" rIns="91440" bIns="45720">
            <a:spAutoFit/>
          </a:bodyPr>
          <a:lstStyle/>
          <a:p>
            <a:pPr algn="ctr"/>
            <a:r>
              <a:rPr lang="en-US" sz="9600" b="1"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R</a:t>
            </a:r>
            <a:endParaRPr lang="en-US" sz="9600" b="1" cap="none" spc="0"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8" name="Rectangle 7"/>
          <p:cNvSpPr/>
          <p:nvPr/>
        </p:nvSpPr>
        <p:spPr>
          <a:xfrm>
            <a:off x="5796136" y="64920"/>
            <a:ext cx="853129" cy="1569660"/>
          </a:xfrm>
          <a:prstGeom prst="rect">
            <a:avLst/>
          </a:prstGeom>
          <a:noFill/>
        </p:spPr>
        <p:txBody>
          <a:bodyPr wrap="square" lIns="91440" tIns="45720" rIns="91440" bIns="45720">
            <a:spAutoFit/>
          </a:bodyPr>
          <a:lstStyle/>
          <a:p>
            <a:pPr algn="ctr"/>
            <a:r>
              <a:rPr lang="en-US" sz="9600" b="1"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D</a:t>
            </a:r>
            <a:endParaRPr lang="en-US" sz="9600" b="1" cap="none" spc="0"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9" name="Rectangle 8"/>
          <p:cNvSpPr/>
          <p:nvPr/>
        </p:nvSpPr>
        <p:spPr>
          <a:xfrm>
            <a:off x="4935025" y="64920"/>
            <a:ext cx="853129" cy="1569660"/>
          </a:xfrm>
          <a:prstGeom prst="rect">
            <a:avLst/>
          </a:prstGeom>
          <a:noFill/>
        </p:spPr>
        <p:txBody>
          <a:bodyPr wrap="square" lIns="91440" tIns="45720" rIns="91440" bIns="45720">
            <a:spAutoFit/>
          </a:bodyPr>
          <a:lstStyle/>
          <a:p>
            <a:pPr algn="ctr"/>
            <a:r>
              <a:rPr lang="en-US" sz="9600" b="1"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N</a:t>
            </a:r>
            <a:endParaRPr lang="en-US" sz="9600" b="1" cap="none" spc="0"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10" name="Rectangle 9"/>
          <p:cNvSpPr/>
          <p:nvPr/>
        </p:nvSpPr>
        <p:spPr>
          <a:xfrm>
            <a:off x="2472316" y="64920"/>
            <a:ext cx="853129" cy="1569660"/>
          </a:xfrm>
          <a:prstGeom prst="rect">
            <a:avLst/>
          </a:prstGeom>
          <a:noFill/>
        </p:spPr>
        <p:txBody>
          <a:bodyPr wrap="square" lIns="91440" tIns="45720" rIns="91440" bIns="45720">
            <a:spAutoFit/>
          </a:bodyPr>
          <a:lstStyle/>
          <a:p>
            <a:pPr algn="ctr"/>
            <a:r>
              <a:rPr lang="en-US" sz="9600" b="1"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R</a:t>
            </a:r>
            <a:endParaRPr lang="en-US" sz="9600" b="1" cap="none" spc="0"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11" name="Rectangle 10"/>
          <p:cNvSpPr/>
          <p:nvPr/>
        </p:nvSpPr>
        <p:spPr>
          <a:xfrm>
            <a:off x="4099046" y="64920"/>
            <a:ext cx="853129" cy="1569660"/>
          </a:xfrm>
          <a:prstGeom prst="rect">
            <a:avLst/>
          </a:prstGeom>
          <a:noFill/>
        </p:spPr>
        <p:txBody>
          <a:bodyPr wrap="square" lIns="91440" tIns="45720" rIns="91440" bIns="45720">
            <a:spAutoFit/>
          </a:bodyPr>
          <a:lstStyle/>
          <a:p>
            <a:pPr algn="ctr"/>
            <a:r>
              <a:rPr lang="en-US" sz="9600" b="1"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E</a:t>
            </a:r>
            <a:endParaRPr lang="en-US" sz="9600" b="1" cap="none" spc="0"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12" name="Rectangle 11"/>
          <p:cNvSpPr/>
          <p:nvPr/>
        </p:nvSpPr>
        <p:spPr>
          <a:xfrm>
            <a:off x="6576576" y="64920"/>
            <a:ext cx="853129" cy="1569660"/>
          </a:xfrm>
          <a:prstGeom prst="rect">
            <a:avLst/>
          </a:prstGeom>
          <a:noFill/>
        </p:spPr>
        <p:txBody>
          <a:bodyPr wrap="square" lIns="91440" tIns="45720" rIns="91440" bIns="45720">
            <a:spAutoFit/>
          </a:bodyPr>
          <a:lstStyle/>
          <a:p>
            <a:pPr algn="ctr"/>
            <a:r>
              <a:rPr lang="en-US" sz="9600" b="1"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E</a:t>
            </a:r>
            <a:endParaRPr lang="en-US" sz="9600" b="1" cap="none" spc="0"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13" name="Rectangle 12"/>
          <p:cNvSpPr/>
          <p:nvPr/>
        </p:nvSpPr>
        <p:spPr>
          <a:xfrm>
            <a:off x="3325445" y="64920"/>
            <a:ext cx="853129" cy="1569660"/>
          </a:xfrm>
          <a:prstGeom prst="rect">
            <a:avLst/>
          </a:prstGeom>
          <a:noFill/>
        </p:spPr>
        <p:txBody>
          <a:bodyPr wrap="square" lIns="91440" tIns="45720" rIns="91440" bIns="45720">
            <a:spAutoFit/>
          </a:bodyPr>
          <a:lstStyle/>
          <a:p>
            <a:pPr algn="ctr"/>
            <a:r>
              <a:rPr lang="en-US" sz="9600" b="1"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R</a:t>
            </a:r>
            <a:endParaRPr lang="en-US" sz="9600" b="1" cap="none" spc="0" dirty="0">
              <a:ln w="31550" cmpd="sng">
                <a:solidFill>
                  <a:schemeClr val="accent4">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Tree>
    <p:extLst>
      <p:ext uri="{BB962C8B-B14F-4D97-AF65-F5344CB8AC3E}">
        <p14:creationId xmlns:p14="http://schemas.microsoft.com/office/powerpoint/2010/main" val="365377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randombar(horizontal)">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randombar(horizontal)">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5749" b="8751"/>
          <a:stretch/>
        </p:blipFill>
        <p:spPr>
          <a:xfrm>
            <a:off x="0" y="0"/>
            <a:ext cx="9144000" cy="5212080"/>
          </a:xfrm>
          <a:prstGeom prst="rect">
            <a:avLst/>
          </a:prstGeom>
        </p:spPr>
      </p:pic>
      <p:sp>
        <p:nvSpPr>
          <p:cNvPr id="5" name="Rectangle 4"/>
          <p:cNvSpPr/>
          <p:nvPr/>
        </p:nvSpPr>
        <p:spPr>
          <a:xfrm>
            <a:off x="766543" y="5181330"/>
            <a:ext cx="853129" cy="1569660"/>
          </a:xfrm>
          <a:prstGeom prst="rect">
            <a:avLst/>
          </a:prstGeom>
          <a:noFill/>
        </p:spPr>
        <p:txBody>
          <a:bodyPr wrap="square" lIns="91440" tIns="45720" rIns="91440" bIns="45720">
            <a:spAutoFit/>
          </a:bodyPr>
          <a:lstStyle/>
          <a:p>
            <a:pPr algn="ctr"/>
            <a:r>
              <a:rPr lang="en-US" sz="9600" b="1" dirty="0" smtClean="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B</a:t>
            </a:r>
            <a:endParaRPr lang="en-US" sz="9600" b="1" cap="none" spc="0"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6" name="Rectangle 5"/>
          <p:cNvSpPr/>
          <p:nvPr/>
        </p:nvSpPr>
        <p:spPr>
          <a:xfrm>
            <a:off x="1831161" y="5182234"/>
            <a:ext cx="853129" cy="1569660"/>
          </a:xfrm>
          <a:prstGeom prst="rect">
            <a:avLst/>
          </a:prstGeom>
          <a:noFill/>
        </p:spPr>
        <p:txBody>
          <a:bodyPr wrap="square" lIns="91440" tIns="45720" rIns="91440" bIns="45720">
            <a:spAutoFit/>
          </a:bodyPr>
          <a:lstStyle/>
          <a:p>
            <a:pPr algn="ctr"/>
            <a:r>
              <a:rPr lang="en-US" sz="9600" b="1"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E</a:t>
            </a:r>
            <a:endParaRPr lang="en-US" sz="9600" b="1" cap="none" spc="0"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7" name="Rectangle 6"/>
          <p:cNvSpPr/>
          <p:nvPr/>
        </p:nvSpPr>
        <p:spPr>
          <a:xfrm>
            <a:off x="2869416" y="5187278"/>
            <a:ext cx="853129" cy="1569660"/>
          </a:xfrm>
          <a:prstGeom prst="rect">
            <a:avLst/>
          </a:prstGeom>
          <a:noFill/>
        </p:spPr>
        <p:txBody>
          <a:bodyPr wrap="square" lIns="91440" tIns="45720" rIns="91440" bIns="45720">
            <a:spAutoFit/>
          </a:bodyPr>
          <a:lstStyle/>
          <a:p>
            <a:pPr algn="ctr"/>
            <a:r>
              <a:rPr lang="en-US" sz="9600" b="1"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L</a:t>
            </a:r>
            <a:endParaRPr lang="en-US" sz="9600" b="1" cap="none" spc="0"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8" name="Rectangle 7"/>
          <p:cNvSpPr/>
          <p:nvPr/>
        </p:nvSpPr>
        <p:spPr>
          <a:xfrm>
            <a:off x="4006903" y="5183138"/>
            <a:ext cx="853129" cy="1569660"/>
          </a:xfrm>
          <a:prstGeom prst="rect">
            <a:avLst/>
          </a:prstGeom>
          <a:noFill/>
        </p:spPr>
        <p:txBody>
          <a:bodyPr wrap="square" lIns="91440" tIns="45720" rIns="91440" bIns="45720">
            <a:spAutoFit/>
          </a:bodyPr>
          <a:lstStyle/>
          <a:p>
            <a:pPr algn="ctr"/>
            <a:r>
              <a:rPr lang="en-US" sz="9600" b="1"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I</a:t>
            </a:r>
            <a:endParaRPr lang="en-US" sz="9600" b="1" cap="none" spc="0"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9" name="Rectangle 8"/>
          <p:cNvSpPr/>
          <p:nvPr/>
        </p:nvSpPr>
        <p:spPr>
          <a:xfrm>
            <a:off x="5087023" y="5187278"/>
            <a:ext cx="853129" cy="1569660"/>
          </a:xfrm>
          <a:prstGeom prst="rect">
            <a:avLst/>
          </a:prstGeom>
          <a:noFill/>
        </p:spPr>
        <p:txBody>
          <a:bodyPr wrap="square" lIns="91440" tIns="45720" rIns="91440" bIns="45720">
            <a:spAutoFit/>
          </a:bodyPr>
          <a:lstStyle/>
          <a:p>
            <a:pPr algn="ctr"/>
            <a:r>
              <a:rPr lang="en-US" sz="9600" b="1"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E</a:t>
            </a:r>
            <a:endParaRPr lang="en-US" sz="9600" b="1" cap="none" spc="0"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10" name="Rectangle 9"/>
          <p:cNvSpPr/>
          <p:nvPr/>
        </p:nvSpPr>
        <p:spPr>
          <a:xfrm>
            <a:off x="7535295" y="5228786"/>
            <a:ext cx="853129" cy="1569660"/>
          </a:xfrm>
          <a:prstGeom prst="rect">
            <a:avLst/>
          </a:prstGeom>
          <a:noFill/>
        </p:spPr>
        <p:txBody>
          <a:bodyPr wrap="square" lIns="91440" tIns="45720" rIns="91440" bIns="45720">
            <a:spAutoFit/>
          </a:bodyPr>
          <a:lstStyle/>
          <a:p>
            <a:pPr algn="ctr"/>
            <a:r>
              <a:rPr lang="en-US" sz="9600" b="1"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E</a:t>
            </a:r>
            <a:endParaRPr lang="en-US" sz="9600" b="1" cap="none" spc="0"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11" name="Rectangle 10"/>
          <p:cNvSpPr/>
          <p:nvPr/>
        </p:nvSpPr>
        <p:spPr>
          <a:xfrm>
            <a:off x="6311159" y="5196376"/>
            <a:ext cx="853129" cy="1569660"/>
          </a:xfrm>
          <a:prstGeom prst="rect">
            <a:avLst/>
          </a:prstGeom>
          <a:noFill/>
        </p:spPr>
        <p:txBody>
          <a:bodyPr wrap="square" lIns="91440" tIns="45720" rIns="91440" bIns="45720">
            <a:spAutoFit/>
          </a:bodyPr>
          <a:lstStyle/>
          <a:p>
            <a:pPr algn="ctr"/>
            <a:r>
              <a:rPr lang="en-US" sz="9600" b="1" dirty="0" smtClean="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V</a:t>
            </a:r>
            <a:endParaRPr lang="en-US" sz="9600" b="1" cap="none" spc="0" dirty="0">
              <a:ln w="31550" cmpd="sng">
                <a:solidFill>
                  <a:srgbClr val="C00000"/>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Tree>
    <p:extLst>
      <p:ext uri="{BB962C8B-B14F-4D97-AF65-F5344CB8AC3E}">
        <p14:creationId xmlns:p14="http://schemas.microsoft.com/office/powerpoint/2010/main" val="256447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randombar(horizontal)">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800392" y="-220508"/>
            <a:ext cx="853129" cy="1446550"/>
          </a:xfrm>
          <a:prstGeom prst="rect">
            <a:avLst/>
          </a:prstGeom>
          <a:noFill/>
        </p:spPr>
        <p:txBody>
          <a:bodyPr wrap="square" lIns="91440" tIns="45720" rIns="91440" bIns="45720">
            <a:spAutoFit/>
          </a:bodyPr>
          <a:lstStyle/>
          <a:p>
            <a:pPr algn="ctr"/>
            <a:r>
              <a:rPr lang="en-US" sz="8800" b="1" dirty="0" smtClean="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R</a:t>
            </a:r>
            <a:endParaRPr lang="en-US" sz="8800" b="1" cap="none" spc="0"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7" name="Rectangle 6"/>
          <p:cNvSpPr/>
          <p:nvPr/>
        </p:nvSpPr>
        <p:spPr>
          <a:xfrm>
            <a:off x="7800392" y="3645024"/>
            <a:ext cx="853129" cy="1446550"/>
          </a:xfrm>
          <a:prstGeom prst="rect">
            <a:avLst/>
          </a:prstGeom>
          <a:noFill/>
        </p:spPr>
        <p:txBody>
          <a:bodyPr wrap="square" lIns="91440" tIns="45720" rIns="91440" bIns="45720">
            <a:spAutoFit/>
          </a:bodyPr>
          <a:lstStyle/>
          <a:p>
            <a:pPr algn="ctr"/>
            <a:r>
              <a:rPr lang="en-US" sz="8800" b="1"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I</a:t>
            </a:r>
            <a:endParaRPr lang="en-US" sz="8800" b="1" cap="none" spc="0"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8" name="Rectangle 7"/>
          <p:cNvSpPr/>
          <p:nvPr/>
        </p:nvSpPr>
        <p:spPr>
          <a:xfrm>
            <a:off x="7800392" y="764704"/>
            <a:ext cx="853129" cy="1446550"/>
          </a:xfrm>
          <a:prstGeom prst="rect">
            <a:avLst/>
          </a:prstGeom>
          <a:noFill/>
        </p:spPr>
        <p:txBody>
          <a:bodyPr wrap="square" lIns="91440" tIns="45720" rIns="91440" bIns="45720">
            <a:spAutoFit/>
          </a:bodyPr>
          <a:lstStyle/>
          <a:p>
            <a:pPr algn="ctr"/>
            <a:r>
              <a:rPr lang="en-US" sz="8800" b="1"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E</a:t>
            </a:r>
            <a:endParaRPr lang="en-US" sz="8800" b="1" cap="none" spc="0"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9" name="Rectangle 8"/>
          <p:cNvSpPr/>
          <p:nvPr/>
        </p:nvSpPr>
        <p:spPr>
          <a:xfrm>
            <a:off x="7800392" y="4581128"/>
            <a:ext cx="853129" cy="1446550"/>
          </a:xfrm>
          <a:prstGeom prst="rect">
            <a:avLst/>
          </a:prstGeom>
          <a:noFill/>
        </p:spPr>
        <p:txBody>
          <a:bodyPr wrap="square" lIns="91440" tIns="45720" rIns="91440" bIns="45720">
            <a:spAutoFit/>
          </a:bodyPr>
          <a:lstStyle/>
          <a:p>
            <a:pPr algn="ctr"/>
            <a:r>
              <a:rPr lang="en-US" sz="8800" b="1"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V</a:t>
            </a:r>
            <a:endParaRPr lang="en-US" sz="8800" b="1" cap="none" spc="0"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10" name="Rectangle 9"/>
          <p:cNvSpPr/>
          <p:nvPr/>
        </p:nvSpPr>
        <p:spPr>
          <a:xfrm>
            <a:off x="7800392" y="1700808"/>
            <a:ext cx="853129" cy="1446550"/>
          </a:xfrm>
          <a:prstGeom prst="rect">
            <a:avLst/>
          </a:prstGeom>
          <a:noFill/>
        </p:spPr>
        <p:txBody>
          <a:bodyPr wrap="square" lIns="91440" tIns="45720" rIns="91440" bIns="45720">
            <a:spAutoFit/>
          </a:bodyPr>
          <a:lstStyle/>
          <a:p>
            <a:pPr algn="ctr"/>
            <a:r>
              <a:rPr lang="en-US" sz="8800" b="1"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C</a:t>
            </a:r>
            <a:endParaRPr lang="en-US" sz="8800" b="1" cap="none" spc="0"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11" name="Rectangle 10"/>
          <p:cNvSpPr/>
          <p:nvPr/>
        </p:nvSpPr>
        <p:spPr>
          <a:xfrm>
            <a:off x="7800392" y="5517232"/>
            <a:ext cx="853129" cy="1446550"/>
          </a:xfrm>
          <a:prstGeom prst="rect">
            <a:avLst/>
          </a:prstGeom>
          <a:noFill/>
        </p:spPr>
        <p:txBody>
          <a:bodyPr wrap="square" lIns="91440" tIns="45720" rIns="91440" bIns="45720">
            <a:spAutoFit/>
          </a:bodyPr>
          <a:lstStyle/>
          <a:p>
            <a:pPr algn="ctr"/>
            <a:r>
              <a:rPr lang="en-US" sz="8800" b="1"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E</a:t>
            </a:r>
            <a:endParaRPr lang="en-US" sz="8800" b="1" cap="none" spc="0"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sp>
        <p:nvSpPr>
          <p:cNvPr id="12" name="Rectangle 11"/>
          <p:cNvSpPr/>
          <p:nvPr/>
        </p:nvSpPr>
        <p:spPr>
          <a:xfrm>
            <a:off x="7800392" y="2636912"/>
            <a:ext cx="853129" cy="1446550"/>
          </a:xfrm>
          <a:prstGeom prst="rect">
            <a:avLst/>
          </a:prstGeom>
          <a:noFill/>
        </p:spPr>
        <p:txBody>
          <a:bodyPr wrap="square" lIns="91440" tIns="45720" rIns="91440" bIns="45720">
            <a:spAutoFit/>
          </a:bodyPr>
          <a:lstStyle/>
          <a:p>
            <a:pPr algn="ctr"/>
            <a:r>
              <a:rPr lang="en-US" sz="8800" b="1"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rPr>
              <a:t>E</a:t>
            </a:r>
            <a:endParaRPr lang="en-US" sz="8800" b="1" cap="none" spc="0" dirty="0">
              <a:ln w="31550" cmpd="sng">
                <a:solidFill>
                  <a:schemeClr val="accent5">
                    <a:lumMod val="75000"/>
                  </a:schemeClr>
                </a:solidFill>
                <a:prstDash val="solid"/>
              </a:ln>
              <a:solidFill>
                <a:schemeClr val="bg1"/>
              </a:solidFill>
              <a:effectLst>
                <a:outerShdw blurRad="50800" dist="40000" dir="5400000" algn="tl" rotWithShape="0">
                  <a:srgbClr val="000000">
                    <a:shade val="5000"/>
                    <a:satMod val="120000"/>
                    <a:alpha val="33000"/>
                  </a:srgbClr>
                </a:outerShdw>
              </a:effectLst>
              <a:latin typeface="Myriad Pro"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10" y="-34751"/>
            <a:ext cx="7363202" cy="6921410"/>
          </a:xfrm>
          <a:prstGeom prst="rect">
            <a:avLst/>
          </a:prstGeom>
        </p:spPr>
      </p:pic>
    </p:spTree>
    <p:extLst>
      <p:ext uri="{BB962C8B-B14F-4D97-AF65-F5344CB8AC3E}">
        <p14:creationId xmlns:p14="http://schemas.microsoft.com/office/powerpoint/2010/main" val="222376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randombar(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3531"/>
          <a:stretch/>
        </p:blipFill>
        <p:spPr>
          <a:xfrm>
            <a:off x="2117122" y="3408406"/>
            <a:ext cx="2697480" cy="3351827"/>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b="13598"/>
          <a:stretch/>
        </p:blipFill>
        <p:spPr>
          <a:xfrm>
            <a:off x="6238056" y="3372493"/>
            <a:ext cx="2703576" cy="3351827"/>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4830"/>
          <a:stretch/>
        </p:blipFill>
        <p:spPr>
          <a:xfrm>
            <a:off x="4499992" y="126706"/>
            <a:ext cx="2676144" cy="3304036"/>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b="13313"/>
          <a:stretch/>
        </p:blipFill>
        <p:spPr>
          <a:xfrm>
            <a:off x="179512" y="260648"/>
            <a:ext cx="2688336" cy="3378696"/>
          </a:xfrm>
          <a:prstGeom prst="rect">
            <a:avLst/>
          </a:prstGeom>
        </p:spPr>
      </p:pic>
    </p:spTree>
    <p:extLst>
      <p:ext uri="{BB962C8B-B14F-4D97-AF65-F5344CB8AC3E}">
        <p14:creationId xmlns:p14="http://schemas.microsoft.com/office/powerpoint/2010/main" val="301095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Effect transition="in" filter="fade">
                                      <p:cBhvr>
                                        <p:cTn id="9" dur="2000"/>
                                        <p:tgtEl>
                                          <p:spTgt spid="7"/>
                                        </p:tgtEl>
                                      </p:cBhvr>
                                    </p:animEffect>
                                  </p:childTnLst>
                                </p:cTn>
                              </p:par>
                            </p:childTnLst>
                          </p:cTn>
                        </p:par>
                        <p:par>
                          <p:cTn id="10" fill="hold">
                            <p:stCondLst>
                              <p:cond delay="2000"/>
                            </p:stCondLst>
                            <p:childTnLst>
                              <p:par>
                                <p:cTn id="11" presetID="53" presetClass="entr" presetSubtype="16" fill="hold" nodeType="afterEffect">
                                  <p:stCondLst>
                                    <p:cond delay="500"/>
                                  </p:stCondLst>
                                  <p:childTnLst>
                                    <p:set>
                                      <p:cBhvr>
                                        <p:cTn id="12" dur="1" fill="hold">
                                          <p:stCondLst>
                                            <p:cond delay="0"/>
                                          </p:stCondLst>
                                        </p:cTn>
                                        <p:tgtEl>
                                          <p:spTgt spid="6"/>
                                        </p:tgtEl>
                                        <p:attrNameLst>
                                          <p:attrName>style.visibility</p:attrName>
                                        </p:attrNameLst>
                                      </p:cBhvr>
                                      <p:to>
                                        <p:strVal val="visible"/>
                                      </p:to>
                                    </p:set>
                                    <p:anim calcmode="lin" valueType="num">
                                      <p:cBhvr>
                                        <p:cTn id="13" dur="2000" fill="hold"/>
                                        <p:tgtEl>
                                          <p:spTgt spid="6"/>
                                        </p:tgtEl>
                                        <p:attrNameLst>
                                          <p:attrName>ppt_w</p:attrName>
                                        </p:attrNameLst>
                                      </p:cBhvr>
                                      <p:tavLst>
                                        <p:tav tm="0">
                                          <p:val>
                                            <p:fltVal val="0"/>
                                          </p:val>
                                        </p:tav>
                                        <p:tav tm="100000">
                                          <p:val>
                                            <p:strVal val="#ppt_w"/>
                                          </p:val>
                                        </p:tav>
                                      </p:tavLst>
                                    </p:anim>
                                    <p:anim calcmode="lin" valueType="num">
                                      <p:cBhvr>
                                        <p:cTn id="14" dur="2000" fill="hold"/>
                                        <p:tgtEl>
                                          <p:spTgt spid="6"/>
                                        </p:tgtEl>
                                        <p:attrNameLst>
                                          <p:attrName>ppt_h</p:attrName>
                                        </p:attrNameLst>
                                      </p:cBhvr>
                                      <p:tavLst>
                                        <p:tav tm="0">
                                          <p:val>
                                            <p:fltVal val="0"/>
                                          </p:val>
                                        </p:tav>
                                        <p:tav tm="100000">
                                          <p:val>
                                            <p:strVal val="#ppt_h"/>
                                          </p:val>
                                        </p:tav>
                                      </p:tavLst>
                                    </p:anim>
                                    <p:animEffect transition="in" filter="fade">
                                      <p:cBhvr>
                                        <p:cTn id="15" dur="2000"/>
                                        <p:tgtEl>
                                          <p:spTgt spid="6"/>
                                        </p:tgtEl>
                                      </p:cBhvr>
                                    </p:animEffect>
                                  </p:childTnLst>
                                </p:cTn>
                              </p:par>
                            </p:childTnLst>
                          </p:cTn>
                        </p:par>
                        <p:par>
                          <p:cTn id="16" fill="hold">
                            <p:stCondLst>
                              <p:cond delay="4500"/>
                            </p:stCondLst>
                            <p:childTnLst>
                              <p:par>
                                <p:cTn id="17" presetID="53" presetClass="entr" presetSubtype="16" fill="hold" nodeType="after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p:cTn id="19" dur="2000" fill="hold"/>
                                        <p:tgtEl>
                                          <p:spTgt spid="4"/>
                                        </p:tgtEl>
                                        <p:attrNameLst>
                                          <p:attrName>ppt_w</p:attrName>
                                        </p:attrNameLst>
                                      </p:cBhvr>
                                      <p:tavLst>
                                        <p:tav tm="0">
                                          <p:val>
                                            <p:fltVal val="0"/>
                                          </p:val>
                                        </p:tav>
                                        <p:tav tm="100000">
                                          <p:val>
                                            <p:strVal val="#ppt_w"/>
                                          </p:val>
                                        </p:tav>
                                      </p:tavLst>
                                    </p:anim>
                                    <p:anim calcmode="lin" valueType="num">
                                      <p:cBhvr>
                                        <p:cTn id="20" dur="2000" fill="hold"/>
                                        <p:tgtEl>
                                          <p:spTgt spid="4"/>
                                        </p:tgtEl>
                                        <p:attrNameLst>
                                          <p:attrName>ppt_h</p:attrName>
                                        </p:attrNameLst>
                                      </p:cBhvr>
                                      <p:tavLst>
                                        <p:tav tm="0">
                                          <p:val>
                                            <p:fltVal val="0"/>
                                          </p:val>
                                        </p:tav>
                                        <p:tav tm="100000">
                                          <p:val>
                                            <p:strVal val="#ppt_h"/>
                                          </p:val>
                                        </p:tav>
                                      </p:tavLst>
                                    </p:anim>
                                    <p:animEffect transition="in" filter="fade">
                                      <p:cBhvr>
                                        <p:cTn id="21" dur="2000"/>
                                        <p:tgtEl>
                                          <p:spTgt spid="4"/>
                                        </p:tgtEl>
                                      </p:cBhvr>
                                    </p:animEffect>
                                  </p:childTnLst>
                                </p:cTn>
                              </p:par>
                            </p:childTnLst>
                          </p:cTn>
                        </p:par>
                        <p:par>
                          <p:cTn id="22" fill="hold">
                            <p:stCondLst>
                              <p:cond delay="70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2000" fill="hold"/>
                                        <p:tgtEl>
                                          <p:spTgt spid="5"/>
                                        </p:tgtEl>
                                        <p:attrNameLst>
                                          <p:attrName>ppt_w</p:attrName>
                                        </p:attrNameLst>
                                      </p:cBhvr>
                                      <p:tavLst>
                                        <p:tav tm="0">
                                          <p:val>
                                            <p:fltVal val="0"/>
                                          </p:val>
                                        </p:tav>
                                        <p:tav tm="100000">
                                          <p:val>
                                            <p:strVal val="#ppt_w"/>
                                          </p:val>
                                        </p:tav>
                                      </p:tavLst>
                                    </p:anim>
                                    <p:anim calcmode="lin" valueType="num">
                                      <p:cBhvr>
                                        <p:cTn id="26" dur="2000" fill="hold"/>
                                        <p:tgtEl>
                                          <p:spTgt spid="5"/>
                                        </p:tgtEl>
                                        <p:attrNameLst>
                                          <p:attrName>ppt_h</p:attrName>
                                        </p:attrNameLst>
                                      </p:cBhvr>
                                      <p:tavLst>
                                        <p:tav tm="0">
                                          <p:val>
                                            <p:fltVal val="0"/>
                                          </p:val>
                                        </p:tav>
                                        <p:tav tm="100000">
                                          <p:val>
                                            <p:strVal val="#ppt_h"/>
                                          </p:val>
                                        </p:tav>
                                      </p:tavLst>
                                    </p:anim>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531440"/>
            <a:ext cx="11080377" cy="7386918"/>
          </a:xfrm>
          <a:prstGeom prst="rect">
            <a:avLst/>
          </a:prstGeom>
        </p:spPr>
      </p:pic>
      <p:sp>
        <p:nvSpPr>
          <p:cNvPr id="5" name="Rectangle 4"/>
          <p:cNvSpPr/>
          <p:nvPr/>
        </p:nvSpPr>
        <p:spPr>
          <a:xfrm>
            <a:off x="-2" y="692696"/>
            <a:ext cx="9468545" cy="3154710"/>
          </a:xfrm>
          <a:prstGeom prst="rect">
            <a:avLst/>
          </a:prstGeom>
          <a:solidFill>
            <a:schemeClr val="bg1">
              <a:lumMod val="50000"/>
              <a:alpha val="53000"/>
            </a:schemeClr>
          </a:solidFill>
          <a:effectLst>
            <a:softEdge rad="317500"/>
          </a:effectLst>
        </p:spPr>
        <p:txBody>
          <a:bodyPr wrap="square" lIns="91440" tIns="45720" rIns="91440" bIns="45720">
            <a:spAutoFit/>
          </a:bodyPr>
          <a:lstStyle/>
          <a:p>
            <a:pPr algn="ctr"/>
            <a:r>
              <a:rPr lang="en-US" sz="199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yriad Pro" pitchFamily="34" charset="0"/>
              </a:rPr>
              <a:t>MERCY</a:t>
            </a:r>
            <a:endParaRPr lang="en-US" sz="199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yriad Pro" pitchFamily="34" charset="0"/>
            </a:endParaRPr>
          </a:p>
        </p:txBody>
      </p:sp>
      <p:sp>
        <p:nvSpPr>
          <p:cNvPr id="2" name="Footer Placeholder 1"/>
          <p:cNvSpPr>
            <a:spLocks noGrp="1"/>
          </p:cNvSpPr>
          <p:nvPr>
            <p:ph type="ftr" sz="quarter" idx="11"/>
          </p:nvPr>
        </p:nvSpPr>
        <p:spPr>
          <a:xfrm>
            <a:off x="8184776" y="6490353"/>
            <a:ext cx="2895600" cy="365125"/>
          </a:xfrm>
        </p:spPr>
        <p:txBody>
          <a:bodyPr/>
          <a:lstStyle/>
          <a:p>
            <a:r>
              <a:rPr lang="en-GB" dirty="0" smtClean="0"/>
              <a:t>Image: The suffering of Jesus by Thomas Hawk</a:t>
            </a:r>
            <a:endParaRPr lang="en-GB" dirty="0"/>
          </a:p>
        </p:txBody>
      </p:sp>
    </p:spTree>
    <p:extLst>
      <p:ext uri="{BB962C8B-B14F-4D97-AF65-F5344CB8AC3E}">
        <p14:creationId xmlns:p14="http://schemas.microsoft.com/office/powerpoint/2010/main" val="135300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iterate type="lt">
                                    <p:tmPct val="2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3313"/>
          <a:stretch/>
        </p:blipFill>
        <p:spPr>
          <a:xfrm>
            <a:off x="179512" y="260648"/>
            <a:ext cx="2688336" cy="3378696"/>
          </a:xfrm>
          <a:prstGeom prst="rect">
            <a:avLst/>
          </a:prstGeom>
        </p:spPr>
      </p:pic>
      <p:sp>
        <p:nvSpPr>
          <p:cNvPr id="2" name="TextBox 1"/>
          <p:cNvSpPr txBox="1"/>
          <p:nvPr/>
        </p:nvSpPr>
        <p:spPr>
          <a:xfrm>
            <a:off x="1907704" y="2708920"/>
            <a:ext cx="6624736" cy="2677656"/>
          </a:xfrm>
          <a:prstGeom prst="rect">
            <a:avLst/>
          </a:prstGeom>
          <a:noFill/>
        </p:spPr>
        <p:txBody>
          <a:bodyPr wrap="square" rtlCol="0">
            <a:spAutoFit/>
          </a:bodyPr>
          <a:lstStyle/>
          <a:p>
            <a:pPr algn="ctr"/>
            <a:r>
              <a:rPr lang="en-GB" sz="2800" b="1" dirty="0" smtClean="0">
                <a:latin typeface="Miriam Fixed" panose="020B0509050101010101" pitchFamily="49" charset="-79"/>
                <a:cs typeface="Miriam Fixed" panose="020B0509050101010101" pitchFamily="49" charset="-79"/>
              </a:rPr>
              <a:t>Trust in the Lord with all your heart and lean not on your own understanding; in all your ways submit to him, and he will make your paths straight.</a:t>
            </a:r>
          </a:p>
        </p:txBody>
      </p:sp>
      <p:sp>
        <p:nvSpPr>
          <p:cNvPr id="6" name="TextBox 5"/>
          <p:cNvSpPr txBox="1"/>
          <p:nvPr/>
        </p:nvSpPr>
        <p:spPr>
          <a:xfrm>
            <a:off x="4067944" y="5435809"/>
            <a:ext cx="2016224" cy="400110"/>
          </a:xfrm>
          <a:prstGeom prst="rect">
            <a:avLst/>
          </a:prstGeom>
          <a:solidFill>
            <a:srgbClr val="58B832"/>
          </a:solidFill>
        </p:spPr>
        <p:txBody>
          <a:bodyPr wrap="square" rtlCol="0">
            <a:spAutoFit/>
          </a:bodyPr>
          <a:lstStyle/>
          <a:p>
            <a:r>
              <a:rPr lang="en-GB" sz="2000" b="1" dirty="0" smtClean="0">
                <a:solidFill>
                  <a:schemeClr val="bg1"/>
                </a:solidFill>
                <a:latin typeface="Miriam Fixed" panose="020B0509050101010101" pitchFamily="49" charset="-79"/>
                <a:cs typeface="Miriam Fixed" panose="020B0509050101010101" pitchFamily="49" charset="-79"/>
              </a:rPr>
              <a:t>Proverbs 3:5</a:t>
            </a:r>
          </a:p>
        </p:txBody>
      </p:sp>
      <p:sp>
        <p:nvSpPr>
          <p:cNvPr id="3" name="Rectangle 2"/>
          <p:cNvSpPr/>
          <p:nvPr/>
        </p:nvSpPr>
        <p:spPr>
          <a:xfrm>
            <a:off x="3317420" y="404664"/>
            <a:ext cx="5533495" cy="1200329"/>
          </a:xfrm>
          <a:prstGeom prst="rect">
            <a:avLst/>
          </a:prstGeom>
          <a:noFill/>
        </p:spPr>
        <p:txBody>
          <a:bodyPr wrap="square" lIns="91440" tIns="45720" rIns="91440" bIns="45720">
            <a:spAutoFit/>
          </a:bodyPr>
          <a:lstStyle/>
          <a:p>
            <a:pPr algn="r"/>
            <a:r>
              <a:rPr lang="en-US" sz="3600" b="1" dirty="0" smtClean="0">
                <a:ln w="19050">
                  <a:solidFill>
                    <a:schemeClr val="tx2">
                      <a:tint val="1000"/>
                    </a:schemeClr>
                  </a:solidFill>
                  <a:prstDash val="solid"/>
                </a:ln>
                <a:solidFill>
                  <a:srgbClr val="58B832"/>
                </a:solidFill>
                <a:latin typeface="Myriad Pro" pitchFamily="34" charset="0"/>
              </a:rPr>
              <a:t>What would help you trust Jesus more?</a:t>
            </a:r>
            <a:endParaRPr lang="en-US" sz="3600" b="1" cap="none" spc="0" dirty="0">
              <a:ln w="19050">
                <a:solidFill>
                  <a:schemeClr val="tx2">
                    <a:tint val="1000"/>
                  </a:schemeClr>
                </a:solidFill>
                <a:prstDash val="solid"/>
              </a:ln>
              <a:solidFill>
                <a:srgbClr val="58B832"/>
              </a:solidFill>
              <a:latin typeface="Myriad Pro" pitchFamily="34" charset="0"/>
            </a:endParaRPr>
          </a:p>
        </p:txBody>
      </p:sp>
    </p:spTree>
    <p:extLst>
      <p:ext uri="{BB962C8B-B14F-4D97-AF65-F5344CB8AC3E}">
        <p14:creationId xmlns:p14="http://schemas.microsoft.com/office/powerpoint/2010/main" val="268127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14830"/>
          <a:stretch/>
        </p:blipFill>
        <p:spPr>
          <a:xfrm>
            <a:off x="5580112" y="116632"/>
            <a:ext cx="3180754" cy="3924754"/>
          </a:xfrm>
          <a:prstGeom prst="rect">
            <a:avLst/>
          </a:prstGeom>
        </p:spPr>
      </p:pic>
      <p:sp>
        <p:nvSpPr>
          <p:cNvPr id="2" name="TextBox 1"/>
          <p:cNvSpPr txBox="1"/>
          <p:nvPr/>
        </p:nvSpPr>
        <p:spPr>
          <a:xfrm>
            <a:off x="683568" y="3506013"/>
            <a:ext cx="6768752" cy="1384995"/>
          </a:xfrm>
          <a:prstGeom prst="rect">
            <a:avLst/>
          </a:prstGeom>
          <a:noFill/>
        </p:spPr>
        <p:txBody>
          <a:bodyPr wrap="square" rtlCol="0">
            <a:spAutoFit/>
          </a:bodyPr>
          <a:lstStyle/>
          <a:p>
            <a:r>
              <a:rPr lang="en-GB" sz="2800" dirty="0" smtClean="0">
                <a:latin typeface="Miriam Fixed" panose="020B0509050101010101" pitchFamily="49" charset="-79"/>
                <a:cs typeface="Miriam Fixed" panose="020B0509050101010101" pitchFamily="49" charset="-79"/>
              </a:rPr>
              <a:t>Your kingdom come, </a:t>
            </a:r>
          </a:p>
          <a:p>
            <a:r>
              <a:rPr lang="en-GB" sz="2800" dirty="0" smtClean="0">
                <a:latin typeface="Miriam Fixed" panose="020B0509050101010101" pitchFamily="49" charset="-79"/>
                <a:cs typeface="Miriam Fixed" panose="020B0509050101010101" pitchFamily="49" charset="-79"/>
              </a:rPr>
              <a:t>Your will be done, </a:t>
            </a:r>
          </a:p>
          <a:p>
            <a:r>
              <a:rPr lang="en-GB" sz="2800" dirty="0" smtClean="0">
                <a:latin typeface="Miriam Fixed" panose="020B0509050101010101" pitchFamily="49" charset="-79"/>
                <a:cs typeface="Miriam Fixed" panose="020B0509050101010101" pitchFamily="49" charset="-79"/>
              </a:rPr>
              <a:t>on earth as it is in heaven.</a:t>
            </a:r>
            <a:endParaRPr lang="en-GB" sz="2800" dirty="0">
              <a:latin typeface="Miriam Fixed" panose="020B0509050101010101" pitchFamily="49" charset="-79"/>
              <a:cs typeface="Miriam Fixed" panose="020B0509050101010101" pitchFamily="49" charset="-79"/>
            </a:endParaRPr>
          </a:p>
        </p:txBody>
      </p:sp>
      <p:sp>
        <p:nvSpPr>
          <p:cNvPr id="6" name="TextBox 5"/>
          <p:cNvSpPr txBox="1"/>
          <p:nvPr/>
        </p:nvSpPr>
        <p:spPr>
          <a:xfrm>
            <a:off x="2909161" y="4938678"/>
            <a:ext cx="2317565" cy="400110"/>
          </a:xfrm>
          <a:prstGeom prst="rect">
            <a:avLst/>
          </a:prstGeom>
          <a:solidFill>
            <a:srgbClr val="92367E"/>
          </a:solidFill>
        </p:spPr>
        <p:txBody>
          <a:bodyPr wrap="square" rtlCol="0">
            <a:spAutoFit/>
          </a:bodyPr>
          <a:lstStyle/>
          <a:p>
            <a:pPr algn="ctr"/>
            <a:r>
              <a:rPr lang="en-GB" sz="2000" b="1" dirty="0" smtClean="0">
                <a:solidFill>
                  <a:schemeClr val="bg1"/>
                </a:solidFill>
                <a:latin typeface="Miriam Fixed" panose="020B0509050101010101" pitchFamily="49" charset="-79"/>
                <a:cs typeface="Miriam Fixed" panose="020B0509050101010101" pitchFamily="49" charset="-79"/>
              </a:rPr>
              <a:t>Matthew 6:10</a:t>
            </a:r>
            <a:endParaRPr lang="en-GB" sz="2000" b="1" dirty="0">
              <a:solidFill>
                <a:schemeClr val="bg1"/>
              </a:solidFill>
              <a:latin typeface="Miriam Fixed" panose="020B0509050101010101" pitchFamily="49" charset="-79"/>
              <a:cs typeface="Miriam Fixed" panose="020B0509050101010101" pitchFamily="49" charset="-79"/>
            </a:endParaRPr>
          </a:p>
        </p:txBody>
      </p:sp>
      <p:sp>
        <p:nvSpPr>
          <p:cNvPr id="7" name="Rectangle 6"/>
          <p:cNvSpPr/>
          <p:nvPr/>
        </p:nvSpPr>
        <p:spPr>
          <a:xfrm>
            <a:off x="1" y="908720"/>
            <a:ext cx="3851920" cy="1200329"/>
          </a:xfrm>
          <a:prstGeom prst="rect">
            <a:avLst/>
          </a:prstGeom>
          <a:noFill/>
        </p:spPr>
        <p:txBody>
          <a:bodyPr wrap="square" lIns="91440" tIns="45720" rIns="91440" bIns="45720">
            <a:spAutoFit/>
          </a:bodyPr>
          <a:lstStyle/>
          <a:p>
            <a:pPr algn="r"/>
            <a:r>
              <a:rPr lang="en-US" sz="3600" b="1" dirty="0" smtClean="0">
                <a:ln w="19050">
                  <a:solidFill>
                    <a:schemeClr val="tx2">
                      <a:tint val="1000"/>
                    </a:schemeClr>
                  </a:solidFill>
                  <a:prstDash val="solid"/>
                </a:ln>
                <a:solidFill>
                  <a:srgbClr val="92367E"/>
                </a:solidFill>
                <a:latin typeface="Myriad Pro" pitchFamily="34" charset="0"/>
              </a:rPr>
              <a:t>What do you need help with?</a:t>
            </a:r>
            <a:endParaRPr lang="en-US" sz="3600" b="1" cap="none" spc="0" dirty="0">
              <a:ln w="19050">
                <a:solidFill>
                  <a:schemeClr val="tx2">
                    <a:tint val="1000"/>
                  </a:schemeClr>
                </a:solidFill>
                <a:prstDash val="solid"/>
              </a:ln>
              <a:solidFill>
                <a:srgbClr val="92367E"/>
              </a:solidFill>
              <a:latin typeface="Myriad Pro" pitchFamily="34" charset="0"/>
            </a:endParaRPr>
          </a:p>
        </p:txBody>
      </p:sp>
    </p:spTree>
    <p:extLst>
      <p:ext uri="{BB962C8B-B14F-4D97-AF65-F5344CB8AC3E}">
        <p14:creationId xmlns:p14="http://schemas.microsoft.com/office/powerpoint/2010/main" val="182670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3531"/>
          <a:stretch/>
        </p:blipFill>
        <p:spPr>
          <a:xfrm>
            <a:off x="6012160" y="2440052"/>
            <a:ext cx="2697480" cy="3351827"/>
          </a:xfrm>
          <a:prstGeom prst="rect">
            <a:avLst/>
          </a:prstGeom>
        </p:spPr>
      </p:pic>
      <p:sp>
        <p:nvSpPr>
          <p:cNvPr id="6" name="TextBox 5"/>
          <p:cNvSpPr txBox="1"/>
          <p:nvPr/>
        </p:nvSpPr>
        <p:spPr>
          <a:xfrm>
            <a:off x="1259632" y="692695"/>
            <a:ext cx="6768752" cy="954107"/>
          </a:xfrm>
          <a:prstGeom prst="rect">
            <a:avLst/>
          </a:prstGeom>
          <a:noFill/>
        </p:spPr>
        <p:txBody>
          <a:bodyPr wrap="square" rtlCol="0">
            <a:spAutoFit/>
          </a:bodyPr>
          <a:lstStyle/>
          <a:p>
            <a:pPr algn="ctr"/>
            <a:r>
              <a:rPr lang="en-GB" sz="2800" b="1" dirty="0" smtClean="0">
                <a:latin typeface="Miriam Fixed" panose="020B0509050101010101" pitchFamily="49" charset="-79"/>
                <a:cs typeface="Miriam Fixed" panose="020B0509050101010101" pitchFamily="49" charset="-79"/>
              </a:rPr>
              <a:t>I do believe; </a:t>
            </a:r>
          </a:p>
          <a:p>
            <a:pPr algn="ctr"/>
            <a:r>
              <a:rPr lang="en-GB" sz="2800" b="1" dirty="0" smtClean="0">
                <a:latin typeface="Miriam Fixed" panose="020B0509050101010101" pitchFamily="49" charset="-79"/>
                <a:cs typeface="Miriam Fixed" panose="020B0509050101010101" pitchFamily="49" charset="-79"/>
              </a:rPr>
              <a:t>help me overcome my unbelief!</a:t>
            </a:r>
            <a:endParaRPr lang="en-GB" sz="2800" b="1" dirty="0">
              <a:latin typeface="Miriam Fixed" panose="020B0509050101010101" pitchFamily="49" charset="-79"/>
              <a:cs typeface="Miriam Fixed" panose="020B0509050101010101" pitchFamily="49" charset="-79"/>
            </a:endParaRPr>
          </a:p>
        </p:txBody>
      </p:sp>
      <p:sp>
        <p:nvSpPr>
          <p:cNvPr id="7" name="TextBox 6"/>
          <p:cNvSpPr txBox="1"/>
          <p:nvPr/>
        </p:nvSpPr>
        <p:spPr>
          <a:xfrm>
            <a:off x="3563888" y="1916832"/>
            <a:ext cx="2160240" cy="523220"/>
          </a:xfrm>
          <a:prstGeom prst="rect">
            <a:avLst/>
          </a:prstGeom>
          <a:solidFill>
            <a:srgbClr val="C00000"/>
          </a:solidFill>
        </p:spPr>
        <p:txBody>
          <a:bodyPr wrap="square" rtlCol="0">
            <a:spAutoFit/>
          </a:bodyPr>
          <a:lstStyle/>
          <a:p>
            <a:r>
              <a:rPr lang="en-GB" sz="2800" dirty="0" smtClean="0">
                <a:solidFill>
                  <a:schemeClr val="bg1"/>
                </a:solidFill>
                <a:latin typeface="Miriam Fixed" panose="020B0509050101010101" pitchFamily="49" charset="-79"/>
                <a:cs typeface="Miriam Fixed" panose="020B0509050101010101" pitchFamily="49" charset="-79"/>
              </a:rPr>
              <a:t>Mark 9:24</a:t>
            </a:r>
            <a:endParaRPr lang="en-GB" sz="2800" dirty="0">
              <a:solidFill>
                <a:schemeClr val="bg1"/>
              </a:solidFill>
              <a:latin typeface="Miriam Fixed" panose="020B0509050101010101" pitchFamily="49" charset="-79"/>
              <a:cs typeface="Miriam Fixed" panose="020B0509050101010101" pitchFamily="49" charset="-79"/>
            </a:endParaRPr>
          </a:p>
        </p:txBody>
      </p:sp>
      <p:sp>
        <p:nvSpPr>
          <p:cNvPr id="8" name="Rectangle 7"/>
          <p:cNvSpPr/>
          <p:nvPr/>
        </p:nvSpPr>
        <p:spPr>
          <a:xfrm>
            <a:off x="0" y="5373216"/>
            <a:ext cx="6156176" cy="1200329"/>
          </a:xfrm>
          <a:prstGeom prst="rect">
            <a:avLst/>
          </a:prstGeom>
          <a:noFill/>
        </p:spPr>
        <p:txBody>
          <a:bodyPr wrap="square" lIns="91440" tIns="45720" rIns="91440" bIns="45720">
            <a:spAutoFit/>
          </a:bodyPr>
          <a:lstStyle/>
          <a:p>
            <a:pPr algn="r"/>
            <a:r>
              <a:rPr lang="en-US" sz="3600" b="1" dirty="0" smtClean="0">
                <a:ln w="19050">
                  <a:solidFill>
                    <a:schemeClr val="tx2">
                      <a:tint val="1000"/>
                    </a:schemeClr>
                  </a:solidFill>
                  <a:prstDash val="solid"/>
                </a:ln>
                <a:solidFill>
                  <a:srgbClr val="C00000"/>
                </a:solidFill>
                <a:latin typeface="Myriad Pro" pitchFamily="34" charset="0"/>
              </a:rPr>
              <a:t>What would help me to take a step of faith and believe?</a:t>
            </a:r>
            <a:endParaRPr lang="en-US" sz="3600" b="1" cap="none" spc="0" dirty="0">
              <a:ln w="19050">
                <a:solidFill>
                  <a:schemeClr val="tx2">
                    <a:tint val="1000"/>
                  </a:schemeClr>
                </a:solidFill>
                <a:prstDash val="solid"/>
              </a:ln>
              <a:solidFill>
                <a:srgbClr val="C00000"/>
              </a:solidFill>
              <a:latin typeface="Myriad Pro" pitchFamily="34" charset="0"/>
            </a:endParaRPr>
          </a:p>
        </p:txBody>
      </p:sp>
    </p:spTree>
    <p:extLst>
      <p:ext uri="{BB962C8B-B14F-4D97-AF65-F5344CB8AC3E}">
        <p14:creationId xmlns:p14="http://schemas.microsoft.com/office/powerpoint/2010/main" val="395853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3598"/>
          <a:stretch/>
        </p:blipFill>
        <p:spPr>
          <a:xfrm>
            <a:off x="323528" y="2904580"/>
            <a:ext cx="2952328" cy="3660224"/>
          </a:xfrm>
          <a:prstGeom prst="rect">
            <a:avLst/>
          </a:prstGeom>
        </p:spPr>
      </p:pic>
      <p:sp>
        <p:nvSpPr>
          <p:cNvPr id="6" name="TextBox 5"/>
          <p:cNvSpPr txBox="1"/>
          <p:nvPr/>
        </p:nvSpPr>
        <p:spPr>
          <a:xfrm>
            <a:off x="971600" y="476672"/>
            <a:ext cx="7272808" cy="1815882"/>
          </a:xfrm>
          <a:prstGeom prst="rect">
            <a:avLst/>
          </a:prstGeom>
          <a:noFill/>
        </p:spPr>
        <p:txBody>
          <a:bodyPr wrap="square" rtlCol="0">
            <a:spAutoFit/>
          </a:bodyPr>
          <a:lstStyle/>
          <a:p>
            <a:pPr algn="ctr"/>
            <a:r>
              <a:rPr lang="en-GB" sz="2800" b="1" dirty="0" smtClean="0">
                <a:latin typeface="Miriam Fixed" panose="020B0509050101010101" pitchFamily="49" charset="-79"/>
                <a:cs typeface="Miriam Fixed" panose="020B0509050101010101" pitchFamily="49" charset="-79"/>
              </a:rPr>
              <a:t>For everyone who asks receives; the one who seeks finds; </a:t>
            </a:r>
          </a:p>
          <a:p>
            <a:pPr algn="ctr"/>
            <a:r>
              <a:rPr lang="en-GB" sz="2800" b="1" dirty="0" smtClean="0">
                <a:latin typeface="Miriam Fixed" panose="020B0509050101010101" pitchFamily="49" charset="-79"/>
                <a:cs typeface="Miriam Fixed" panose="020B0509050101010101" pitchFamily="49" charset="-79"/>
              </a:rPr>
              <a:t>and to the one who knocks, </a:t>
            </a:r>
          </a:p>
          <a:p>
            <a:pPr algn="ctr"/>
            <a:r>
              <a:rPr lang="en-GB" sz="2800" b="1" dirty="0" smtClean="0">
                <a:latin typeface="Miriam Fixed" panose="020B0509050101010101" pitchFamily="49" charset="-79"/>
                <a:cs typeface="Miriam Fixed" panose="020B0509050101010101" pitchFamily="49" charset="-79"/>
              </a:rPr>
              <a:t>the door will be opened.</a:t>
            </a:r>
            <a:endParaRPr lang="en-GB" sz="2800" b="1" dirty="0">
              <a:latin typeface="Miriam Fixed" panose="020B0509050101010101" pitchFamily="49" charset="-79"/>
              <a:cs typeface="Miriam Fixed" panose="020B0509050101010101" pitchFamily="49" charset="-79"/>
            </a:endParaRPr>
          </a:p>
        </p:txBody>
      </p:sp>
      <p:sp>
        <p:nvSpPr>
          <p:cNvPr id="7" name="TextBox 6"/>
          <p:cNvSpPr txBox="1"/>
          <p:nvPr/>
        </p:nvSpPr>
        <p:spPr>
          <a:xfrm>
            <a:off x="3491880" y="2401723"/>
            <a:ext cx="2664296" cy="523220"/>
          </a:xfrm>
          <a:prstGeom prst="rect">
            <a:avLst/>
          </a:prstGeom>
          <a:solidFill>
            <a:srgbClr val="29ABC9"/>
          </a:solidFill>
        </p:spPr>
        <p:txBody>
          <a:bodyPr wrap="square" rtlCol="0">
            <a:spAutoFit/>
          </a:bodyPr>
          <a:lstStyle/>
          <a:p>
            <a:r>
              <a:rPr lang="en-GB" sz="2800" b="1" dirty="0" smtClean="0">
                <a:solidFill>
                  <a:schemeClr val="bg1"/>
                </a:solidFill>
                <a:latin typeface="Miriam Fixed" panose="020B0509050101010101" pitchFamily="49" charset="-79"/>
                <a:cs typeface="Miriam Fixed" panose="020B0509050101010101" pitchFamily="49" charset="-79"/>
              </a:rPr>
              <a:t>Matthew 7:8</a:t>
            </a:r>
            <a:endParaRPr lang="en-GB" sz="2800" b="1" dirty="0">
              <a:solidFill>
                <a:schemeClr val="bg1"/>
              </a:solidFill>
              <a:latin typeface="Miriam Fixed" panose="020B0509050101010101" pitchFamily="49" charset="-79"/>
              <a:cs typeface="Miriam Fixed" panose="020B0509050101010101" pitchFamily="49" charset="-79"/>
            </a:endParaRPr>
          </a:p>
        </p:txBody>
      </p:sp>
      <p:sp>
        <p:nvSpPr>
          <p:cNvPr id="8" name="Rectangle 7"/>
          <p:cNvSpPr/>
          <p:nvPr/>
        </p:nvSpPr>
        <p:spPr>
          <a:xfrm>
            <a:off x="3491880" y="4785205"/>
            <a:ext cx="5317471" cy="1200329"/>
          </a:xfrm>
          <a:prstGeom prst="rect">
            <a:avLst/>
          </a:prstGeom>
          <a:noFill/>
        </p:spPr>
        <p:txBody>
          <a:bodyPr wrap="square" lIns="91440" tIns="45720" rIns="91440" bIns="45720">
            <a:spAutoFit/>
          </a:bodyPr>
          <a:lstStyle/>
          <a:p>
            <a:pPr algn="r"/>
            <a:r>
              <a:rPr lang="en-US" sz="3600" b="1" dirty="0" smtClean="0">
                <a:ln w="19050">
                  <a:solidFill>
                    <a:schemeClr val="tx2">
                      <a:tint val="1000"/>
                    </a:schemeClr>
                  </a:solidFill>
                  <a:prstDash val="solid"/>
                </a:ln>
                <a:solidFill>
                  <a:srgbClr val="3A99AC"/>
                </a:solidFill>
                <a:latin typeface="Myriad Pro" pitchFamily="34" charset="0"/>
              </a:rPr>
              <a:t>Are you ready to receive the love Jesus offers?</a:t>
            </a:r>
            <a:endParaRPr lang="en-US" sz="3600" b="1" cap="none" spc="0" dirty="0">
              <a:ln w="19050">
                <a:solidFill>
                  <a:schemeClr val="tx2">
                    <a:tint val="1000"/>
                  </a:schemeClr>
                </a:solidFill>
                <a:prstDash val="solid"/>
              </a:ln>
              <a:solidFill>
                <a:srgbClr val="3A99AC"/>
              </a:solidFill>
              <a:latin typeface="Myriad Pro" pitchFamily="34" charset="0"/>
            </a:endParaRPr>
          </a:p>
        </p:txBody>
      </p:sp>
    </p:spTree>
    <p:extLst>
      <p:ext uri="{BB962C8B-B14F-4D97-AF65-F5344CB8AC3E}">
        <p14:creationId xmlns:p14="http://schemas.microsoft.com/office/powerpoint/2010/main" val="234236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2440" y="260648"/>
            <a:ext cx="8229600" cy="1080120"/>
          </a:xfrm>
        </p:spPr>
        <p:txBody>
          <a:bodyPr/>
          <a:lstStyle/>
          <a:p>
            <a:pPr marL="0" indent="0" algn="ctr">
              <a:buNone/>
            </a:pPr>
            <a:r>
              <a:rPr lang="en-GB" b="1" dirty="0" smtClean="0">
                <a:latin typeface="Miriam Fixed" panose="020B0509050101010101" pitchFamily="49" charset="-79"/>
                <a:cs typeface="Miriam Fixed" panose="020B0509050101010101" pitchFamily="49" charset="-79"/>
              </a:rPr>
              <a:t>Blessed are the Merciful for they shall receive Mercy.</a:t>
            </a:r>
          </a:p>
        </p:txBody>
      </p:sp>
      <p:sp>
        <p:nvSpPr>
          <p:cNvPr id="4" name="Rectangle 3"/>
          <p:cNvSpPr/>
          <p:nvPr/>
        </p:nvSpPr>
        <p:spPr>
          <a:xfrm>
            <a:off x="3537732" y="1348046"/>
            <a:ext cx="1701107" cy="369332"/>
          </a:xfrm>
          <a:prstGeom prst="rect">
            <a:avLst/>
          </a:prstGeom>
          <a:solidFill>
            <a:schemeClr val="tx1"/>
          </a:solidFill>
        </p:spPr>
        <p:txBody>
          <a:bodyPr wrap="none">
            <a:spAutoFit/>
          </a:bodyPr>
          <a:lstStyle/>
          <a:p>
            <a:r>
              <a:rPr lang="en-GB" dirty="0">
                <a:solidFill>
                  <a:schemeClr val="bg1"/>
                </a:solidFill>
                <a:latin typeface="Miriam Fixed" panose="020B0509050101010101" pitchFamily="49" charset="-79"/>
                <a:cs typeface="Miriam Fixed" panose="020B0509050101010101" pitchFamily="49" charset="-79"/>
              </a:rPr>
              <a:t>Matthew 5:7</a:t>
            </a:r>
          </a:p>
        </p:txBody>
      </p:sp>
      <p:sp>
        <p:nvSpPr>
          <p:cNvPr id="5" name="Rectangle 4"/>
          <p:cNvSpPr/>
          <p:nvPr/>
        </p:nvSpPr>
        <p:spPr>
          <a:xfrm>
            <a:off x="539552" y="4607220"/>
            <a:ext cx="8272164" cy="1569660"/>
          </a:xfrm>
          <a:prstGeom prst="rect">
            <a:avLst/>
          </a:prstGeom>
        </p:spPr>
        <p:txBody>
          <a:bodyPr wrap="square">
            <a:spAutoFit/>
          </a:bodyPr>
          <a:lstStyle/>
          <a:p>
            <a:pPr algn="ctr"/>
            <a:r>
              <a:rPr lang="en-GB" sz="3200" b="1" dirty="0" smtClean="0">
                <a:latin typeface="Miriam Fixed" panose="020B0509050101010101" pitchFamily="49" charset="-79"/>
                <a:cs typeface="Miriam Fixed" panose="020B0509050101010101" pitchFamily="49" charset="-79"/>
              </a:rPr>
              <a:t>..and </a:t>
            </a:r>
            <a:r>
              <a:rPr lang="en-GB" sz="3200" b="1" dirty="0">
                <a:latin typeface="Miriam Fixed" panose="020B0509050101010101" pitchFamily="49" charset="-79"/>
                <a:cs typeface="Miriam Fixed" panose="020B0509050101010101" pitchFamily="49" charset="-79"/>
              </a:rPr>
              <a:t>forgive us our </a:t>
            </a:r>
            <a:r>
              <a:rPr lang="en-GB" sz="3200" b="1" dirty="0" smtClean="0">
                <a:latin typeface="Miriam Fixed" panose="020B0509050101010101" pitchFamily="49" charset="-79"/>
                <a:cs typeface="Miriam Fixed" panose="020B0509050101010101" pitchFamily="49" charset="-79"/>
              </a:rPr>
              <a:t>trespasses, </a:t>
            </a:r>
            <a:endParaRPr lang="en-GB" sz="3200" b="1" dirty="0">
              <a:latin typeface="Miriam Fixed" panose="020B0509050101010101" pitchFamily="49" charset="-79"/>
              <a:cs typeface="Miriam Fixed" panose="020B0509050101010101" pitchFamily="49" charset="-79"/>
            </a:endParaRPr>
          </a:p>
          <a:p>
            <a:pPr algn="ctr"/>
            <a:r>
              <a:rPr lang="en-GB" sz="3200" b="1" dirty="0" smtClean="0">
                <a:latin typeface="Miriam Fixed" panose="020B0509050101010101" pitchFamily="49" charset="-79"/>
                <a:cs typeface="Miriam Fixed" panose="020B0509050101010101" pitchFamily="49" charset="-79"/>
              </a:rPr>
              <a:t>as we </a:t>
            </a:r>
            <a:r>
              <a:rPr lang="en-GB" sz="3200" b="1" dirty="0">
                <a:latin typeface="Miriam Fixed" panose="020B0509050101010101" pitchFamily="49" charset="-79"/>
                <a:cs typeface="Miriam Fixed" panose="020B0509050101010101" pitchFamily="49" charset="-79"/>
              </a:rPr>
              <a:t>forgive </a:t>
            </a:r>
            <a:r>
              <a:rPr lang="en-GB" sz="3200" b="1" smtClean="0">
                <a:latin typeface="Miriam Fixed" panose="020B0509050101010101" pitchFamily="49" charset="-79"/>
                <a:cs typeface="Miriam Fixed" panose="020B0509050101010101" pitchFamily="49" charset="-79"/>
              </a:rPr>
              <a:t>those who </a:t>
            </a:r>
            <a:r>
              <a:rPr lang="en-GB" sz="3200" b="1" dirty="0" smtClean="0">
                <a:latin typeface="Miriam Fixed" panose="020B0509050101010101" pitchFamily="49" charset="-79"/>
                <a:cs typeface="Miriam Fixed" panose="020B0509050101010101" pitchFamily="49" charset="-79"/>
              </a:rPr>
              <a:t>trespass against us. </a:t>
            </a:r>
          </a:p>
        </p:txBody>
      </p:sp>
      <p:sp>
        <p:nvSpPr>
          <p:cNvPr id="6" name="Rectangle 5"/>
          <p:cNvSpPr/>
          <p:nvPr/>
        </p:nvSpPr>
        <p:spPr>
          <a:xfrm>
            <a:off x="3675590" y="6176880"/>
            <a:ext cx="1425390" cy="369332"/>
          </a:xfrm>
          <a:prstGeom prst="rect">
            <a:avLst/>
          </a:prstGeom>
          <a:solidFill>
            <a:schemeClr val="tx1"/>
          </a:solidFill>
        </p:spPr>
        <p:txBody>
          <a:bodyPr wrap="none">
            <a:spAutoFit/>
          </a:bodyPr>
          <a:lstStyle/>
          <a:p>
            <a:r>
              <a:rPr lang="en-GB" dirty="0" smtClean="0">
                <a:solidFill>
                  <a:schemeClr val="bg1"/>
                </a:solidFill>
                <a:latin typeface="Miriam Fixed" panose="020B0509050101010101" pitchFamily="49" charset="-79"/>
                <a:cs typeface="Miriam Fixed" panose="020B0509050101010101" pitchFamily="49" charset="-79"/>
              </a:rPr>
              <a:t>Luke 11:4</a:t>
            </a:r>
            <a:endParaRPr lang="en-GB" dirty="0">
              <a:solidFill>
                <a:schemeClr val="bg1"/>
              </a:solidFill>
              <a:latin typeface="Miriam Fixed" panose="020B0509050101010101" pitchFamily="49" charset="-79"/>
              <a:cs typeface="Miriam Fixed" panose="020B0509050101010101" pitchFamily="49" charset="-79"/>
            </a:endParaRPr>
          </a:p>
        </p:txBody>
      </p:sp>
      <p:sp>
        <p:nvSpPr>
          <p:cNvPr id="7" name="Rectangle 6"/>
          <p:cNvSpPr/>
          <p:nvPr/>
        </p:nvSpPr>
        <p:spPr>
          <a:xfrm>
            <a:off x="242764" y="1916832"/>
            <a:ext cx="8568952" cy="2062103"/>
          </a:xfrm>
          <a:prstGeom prst="rect">
            <a:avLst/>
          </a:prstGeom>
        </p:spPr>
        <p:txBody>
          <a:bodyPr wrap="square">
            <a:spAutoFit/>
          </a:bodyPr>
          <a:lstStyle/>
          <a:p>
            <a:pPr algn="ctr"/>
            <a:r>
              <a:rPr lang="en-GB" sz="3200" b="1" dirty="0" smtClean="0">
                <a:latin typeface="Miriam Fixed" panose="020B0509050101010101" pitchFamily="49" charset="-79"/>
                <a:cs typeface="Miriam Fixed" panose="020B0509050101010101" pitchFamily="49" charset="-79"/>
              </a:rPr>
              <a:t>Truly </a:t>
            </a:r>
            <a:r>
              <a:rPr lang="en-GB" sz="3200" b="1" dirty="0">
                <a:latin typeface="Miriam Fixed" panose="020B0509050101010101" pitchFamily="49" charset="-79"/>
                <a:cs typeface="Miriam Fixed" panose="020B0509050101010101" pitchFamily="49" charset="-79"/>
              </a:rPr>
              <a:t>I tell you, just as you did it to one of the least of these who are members of my family, </a:t>
            </a:r>
            <a:endParaRPr lang="en-GB" sz="3200" b="1" dirty="0" smtClean="0">
              <a:latin typeface="Miriam Fixed" panose="020B0509050101010101" pitchFamily="49" charset="-79"/>
              <a:cs typeface="Miriam Fixed" panose="020B0509050101010101" pitchFamily="49" charset="-79"/>
            </a:endParaRPr>
          </a:p>
          <a:p>
            <a:pPr algn="ctr"/>
            <a:r>
              <a:rPr lang="en-GB" sz="3200" b="1" dirty="0" smtClean="0">
                <a:latin typeface="Miriam Fixed" panose="020B0509050101010101" pitchFamily="49" charset="-79"/>
                <a:cs typeface="Miriam Fixed" panose="020B0509050101010101" pitchFamily="49" charset="-79"/>
              </a:rPr>
              <a:t>you </a:t>
            </a:r>
            <a:r>
              <a:rPr lang="en-GB" sz="3200" b="1" dirty="0">
                <a:latin typeface="Miriam Fixed" panose="020B0509050101010101" pitchFamily="49" charset="-79"/>
                <a:cs typeface="Miriam Fixed" panose="020B0509050101010101" pitchFamily="49" charset="-79"/>
              </a:rPr>
              <a:t>did it to me</a:t>
            </a:r>
            <a:r>
              <a:rPr lang="en-GB" sz="3200" b="1" dirty="0" smtClean="0">
                <a:latin typeface="Miriam Fixed" panose="020B0509050101010101" pitchFamily="49" charset="-79"/>
                <a:cs typeface="Miriam Fixed" panose="020B0509050101010101" pitchFamily="49" charset="-79"/>
              </a:rPr>
              <a:t>.</a:t>
            </a:r>
            <a:endParaRPr lang="en-GB" sz="3200" b="1" dirty="0">
              <a:latin typeface="Miriam Fixed" panose="020B0509050101010101" pitchFamily="49" charset="-79"/>
              <a:cs typeface="Miriam Fixed" panose="020B0509050101010101" pitchFamily="49" charset="-79"/>
            </a:endParaRPr>
          </a:p>
        </p:txBody>
      </p:sp>
      <p:sp>
        <p:nvSpPr>
          <p:cNvPr id="8" name="Rectangle 7"/>
          <p:cNvSpPr/>
          <p:nvPr/>
        </p:nvSpPr>
        <p:spPr>
          <a:xfrm>
            <a:off x="3675590" y="4016396"/>
            <a:ext cx="1425390" cy="369332"/>
          </a:xfrm>
          <a:prstGeom prst="rect">
            <a:avLst/>
          </a:prstGeom>
          <a:solidFill>
            <a:schemeClr val="tx1"/>
          </a:solidFill>
        </p:spPr>
        <p:txBody>
          <a:bodyPr wrap="none">
            <a:spAutoFit/>
          </a:bodyPr>
          <a:lstStyle/>
          <a:p>
            <a:pPr algn="ctr"/>
            <a:r>
              <a:rPr lang="en-GB" dirty="0" smtClean="0">
                <a:solidFill>
                  <a:schemeClr val="bg1"/>
                </a:solidFill>
                <a:latin typeface="Miriam Fixed" panose="020B0509050101010101" pitchFamily="49" charset="-79"/>
                <a:cs typeface="Miriam Fixed" panose="020B0509050101010101" pitchFamily="49" charset="-79"/>
              </a:rPr>
              <a:t>Luke 6:37</a:t>
            </a:r>
            <a:endParaRPr lang="en-GB" dirty="0">
              <a:solidFill>
                <a:schemeClr val="bg1"/>
              </a:solidFill>
              <a:latin typeface="Miriam Fixed" panose="020B0509050101010101" pitchFamily="49" charset="-79"/>
              <a:cs typeface="Miriam Fixed" panose="020B0509050101010101" pitchFamily="49" charset="-79"/>
            </a:endParaRPr>
          </a:p>
        </p:txBody>
      </p:sp>
    </p:spTree>
    <p:extLst>
      <p:ext uri="{BB962C8B-B14F-4D97-AF65-F5344CB8AC3E}">
        <p14:creationId xmlns:p14="http://schemas.microsoft.com/office/powerpoint/2010/main" val="3465953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lt">
                                    <p:tmPct val="1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6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iterate type="lt">
                                    <p:tmPct val="15000"/>
                                  </p:iterate>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0"/>
                                        <p:tgtEl>
                                          <p:spTgt spid="3">
                                            <p:txEl>
                                              <p:pRg st="0" end="0"/>
                                            </p:txEl>
                                          </p:spTgt>
                                        </p:tgtEl>
                                      </p:cBhvr>
                                    </p:animEffect>
                                    <p:anim calcmode="lin" valueType="num">
                                      <p:cBhvr>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1" fill="hold">
                            <p:stCondLst>
                              <p:cond delay="775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iterate type="lt">
                                    <p:tmPct val="15000"/>
                                  </p:iterate>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9" presetClass="emph" presetSubtype="0" grpId="1" nodeType="withEffect">
                                  <p:stCondLst>
                                    <p:cond delay="250"/>
                                  </p:stCondLst>
                                  <p:iterate type="lt">
                                    <p:tmAbs val="0"/>
                                  </p:iterate>
                                  <p:childTnLst>
                                    <p:set>
                                      <p:cBhvr rctx="PPT">
                                        <p:cTn id="33" dur="indefinite"/>
                                        <p:tgtEl>
                                          <p:spTgt spid="3">
                                            <p:txEl>
                                              <p:pRg st="0" end="0"/>
                                            </p:txEl>
                                          </p:spTgt>
                                        </p:tgtEl>
                                        <p:attrNameLst>
                                          <p:attrName>style.opacity</p:attrName>
                                        </p:attrNameLst>
                                      </p:cBhvr>
                                      <p:to>
                                        <p:strVal val="0.5"/>
                                      </p:to>
                                    </p:set>
                                    <p:animEffect filter="image" prLst="opacity: 0.5">
                                      <p:cBhvr rctx="IE">
                                        <p:cTn id="34" dur="indefinite"/>
                                        <p:tgtEl>
                                          <p:spTgt spid="3">
                                            <p:txEl>
                                              <p:pRg st="0" end="0"/>
                                            </p:txEl>
                                          </p:spTgt>
                                        </p:tgtEl>
                                      </p:cBhvr>
                                    </p:animEffect>
                                  </p:childTnLst>
                                </p:cTn>
                              </p:par>
                              <p:par>
                                <p:cTn id="35" presetID="9" presetClass="emph" presetSubtype="0" grpId="1" nodeType="withEffect">
                                  <p:stCondLst>
                                    <p:cond delay="0"/>
                                  </p:stCondLst>
                                  <p:iterate type="lt">
                                    <p:tmAbs val="0"/>
                                  </p:iterate>
                                  <p:childTnLst>
                                    <p:set>
                                      <p:cBhvr rctx="PPT">
                                        <p:cTn id="36" dur="indefinite"/>
                                        <p:tgtEl>
                                          <p:spTgt spid="5"/>
                                        </p:tgtEl>
                                        <p:attrNameLst>
                                          <p:attrName>style.opacity</p:attrName>
                                        </p:attrNameLst>
                                      </p:cBhvr>
                                      <p:to>
                                        <p:strVal val="0.5"/>
                                      </p:to>
                                    </p:set>
                                    <p:animEffect filter="image" prLst="opacity: 0.5">
                                      <p:cBhvr rctx="IE">
                                        <p:cTn id="37" dur="indefinite"/>
                                        <p:tgtEl>
                                          <p:spTgt spid="5"/>
                                        </p:tgtEl>
                                      </p:cBhvr>
                                    </p:animEffect>
                                  </p:childTnLst>
                                </p:cTn>
                              </p:par>
                              <p:par>
                                <p:cTn id="38" presetID="9" presetClass="emph" presetSubtype="0" grpId="1" nodeType="withEffect">
                                  <p:stCondLst>
                                    <p:cond delay="0"/>
                                  </p:stCondLst>
                                  <p:childTnLst>
                                    <p:set>
                                      <p:cBhvr rctx="PPT">
                                        <p:cTn id="39" dur="indefinite"/>
                                        <p:tgtEl>
                                          <p:spTgt spid="6"/>
                                        </p:tgtEl>
                                        <p:attrNameLst>
                                          <p:attrName>style.opacity</p:attrName>
                                        </p:attrNameLst>
                                      </p:cBhvr>
                                      <p:to>
                                        <p:strVal val="0.5"/>
                                      </p:to>
                                    </p:set>
                                    <p:animEffect filter="image" prLst="opacity: 0.5">
                                      <p:cBhvr rctx="IE">
                                        <p:cTn id="40" dur="indefinite"/>
                                        <p:tgtEl>
                                          <p:spTgt spid="6"/>
                                        </p:tgtEl>
                                      </p:cBhvr>
                                    </p:animEffect>
                                  </p:childTnLst>
                                </p:cTn>
                              </p:par>
                              <p:par>
                                <p:cTn id="41" presetID="9" presetClass="emph" presetSubtype="0" grpId="1" nodeType="withEffect">
                                  <p:stCondLst>
                                    <p:cond delay="0"/>
                                  </p:stCondLst>
                                  <p:childTnLst>
                                    <p:set>
                                      <p:cBhvr rctx="PPT">
                                        <p:cTn id="42" dur="indefinite"/>
                                        <p:tgtEl>
                                          <p:spTgt spid="4"/>
                                        </p:tgtEl>
                                        <p:attrNameLst>
                                          <p:attrName>style.opacity</p:attrName>
                                        </p:attrNameLst>
                                      </p:cBhvr>
                                      <p:to>
                                        <p:strVal val="0.5"/>
                                      </p:to>
                                    </p:set>
                                    <p:animEffect filter="image" prLst="opacity: 0.5">
                                      <p:cBhvr rctx="IE">
                                        <p:cTn id="43" dur="indefinite"/>
                                        <p:tgtEl>
                                          <p:spTgt spid="4"/>
                                        </p:tgtEl>
                                      </p:cBhvr>
                                    </p:animEffect>
                                  </p:childTnLst>
                                </p:cTn>
                              </p:par>
                            </p:childTnLst>
                          </p:cTn>
                        </p:par>
                        <p:par>
                          <p:cTn id="44" fill="hold">
                            <p:stCondLst>
                              <p:cond delay="13900"/>
                            </p:stCondLst>
                            <p:childTnLst>
                              <p:par>
                                <p:cTn id="45" presetID="10"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4" grpId="0" animBg="1"/>
      <p:bldP spid="4" grpId="1" animBg="1"/>
      <p:bldP spid="5" grpId="0"/>
      <p:bldP spid="5" grpId="1"/>
      <p:bldP spid="6" grpId="0" animBg="1"/>
      <p:bldP spid="6" grpId="1" animBg="1"/>
      <p:bldP spid="7" grpId="0"/>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093" y="2628707"/>
            <a:ext cx="2448273" cy="4070125"/>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20308" b="17743"/>
          <a:stretch/>
        </p:blipFill>
        <p:spPr>
          <a:xfrm>
            <a:off x="3707904" y="505016"/>
            <a:ext cx="2062090" cy="212369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7904" y="3097694"/>
            <a:ext cx="1932112" cy="3212034"/>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042" y="505017"/>
            <a:ext cx="3384376" cy="2035779"/>
          </a:xfrm>
          <a:prstGeom prst="rect">
            <a:avLst/>
          </a:prstGeom>
        </p:spPr>
      </p:pic>
      <p:pic>
        <p:nvPicPr>
          <p:cNvPr id="8" name="Picture 7"/>
          <p:cNvPicPr>
            <a:picLocks noChangeAspect="1"/>
          </p:cNvPicPr>
          <p:nvPr/>
        </p:nvPicPr>
        <p:blipFill rotWithShape="1">
          <a:blip r:embed="rId7">
            <a:extLst>
              <a:ext uri="{28A0092B-C50C-407E-A947-70E740481C1C}">
                <a14:useLocalDpi xmlns:a14="http://schemas.microsoft.com/office/drawing/2010/main" val="0"/>
              </a:ext>
            </a:extLst>
          </a:blip>
          <a:srcRect t="9252" b="10050"/>
          <a:stretch/>
        </p:blipFill>
        <p:spPr>
          <a:xfrm>
            <a:off x="6209858" y="3097694"/>
            <a:ext cx="2379708" cy="3192509"/>
          </a:xfrm>
          <a:prstGeom prst="rect">
            <a:avLst/>
          </a:prstGeom>
        </p:spPr>
      </p:pic>
      <p:pic>
        <p:nvPicPr>
          <p:cNvPr id="9" name="Picture 8"/>
          <p:cNvPicPr>
            <a:picLocks noChangeAspect="1"/>
          </p:cNvPicPr>
          <p:nvPr/>
        </p:nvPicPr>
        <p:blipFill rotWithShape="1">
          <a:blip r:embed="rId8">
            <a:extLst>
              <a:ext uri="{28A0092B-C50C-407E-A947-70E740481C1C}">
                <a14:useLocalDpi xmlns:a14="http://schemas.microsoft.com/office/drawing/2010/main" val="0"/>
              </a:ext>
            </a:extLst>
          </a:blip>
          <a:srcRect t="19372" b="19584"/>
          <a:stretch/>
        </p:blipFill>
        <p:spPr>
          <a:xfrm>
            <a:off x="6228184" y="539262"/>
            <a:ext cx="2379708" cy="2414954"/>
          </a:xfrm>
          <a:prstGeom prst="rect">
            <a:avLst/>
          </a:prstGeom>
        </p:spPr>
      </p:pic>
    </p:spTree>
    <p:extLst>
      <p:ext uri="{BB962C8B-B14F-4D97-AF65-F5344CB8AC3E}">
        <p14:creationId xmlns:p14="http://schemas.microsoft.com/office/powerpoint/2010/main" val="401817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Effect transition="in" filter="fade">
                                      <p:cBhvr>
                                        <p:cTn id="15" dur="1000"/>
                                        <p:tgtEl>
                                          <p:spTgt spid="8"/>
                                        </p:tgtEl>
                                      </p:cBhvr>
                                    </p:animEffect>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Effect transition="in" filter="fade">
                                      <p:cBhvr>
                                        <p:cTn id="21" dur="1000"/>
                                        <p:tgtEl>
                                          <p:spTgt spid="7"/>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Effect transition="in" filter="fade">
                                      <p:cBhvr>
                                        <p:cTn id="27" dur="1000"/>
                                        <p:tgtEl>
                                          <p:spTgt spid="9"/>
                                        </p:tgtEl>
                                      </p:cBhvr>
                                    </p:animEffect>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Effect transition="in" filter="fade">
                                      <p:cBhvr>
                                        <p:cTn id="33" dur="1000"/>
                                        <p:tgtEl>
                                          <p:spTgt spid="4"/>
                                        </p:tgtEl>
                                      </p:cBhvr>
                                    </p:animEffect>
                                  </p:childTnLst>
                                </p:cTn>
                              </p:par>
                            </p:childTnLst>
                          </p:cTn>
                        </p:par>
                        <p:par>
                          <p:cTn id="34" fill="hold">
                            <p:stCondLst>
                              <p:cond delay="50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35696" y="1176819"/>
            <a:ext cx="5362879" cy="1754326"/>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en-US" sz="5400" b="1" cap="none" spc="50" dirty="0" smtClean="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rPr>
              <a:t>‘Be still and know</a:t>
            </a:r>
          </a:p>
          <a:p>
            <a:pPr algn="ctr"/>
            <a:r>
              <a:rPr lang="en-US" sz="5400" b="1" spc="50" dirty="0" smtClean="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rPr>
              <a:t>that I am God.’</a:t>
            </a:r>
            <a:endParaRPr lang="en-US" sz="5400" b="1" cap="none" spc="5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13531"/>
          <a:stretch/>
        </p:blipFill>
        <p:spPr>
          <a:xfrm>
            <a:off x="4644008" y="3288614"/>
            <a:ext cx="1950114" cy="2423167"/>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b="13598"/>
          <a:stretch/>
        </p:blipFill>
        <p:spPr>
          <a:xfrm>
            <a:off x="6948264" y="4038695"/>
            <a:ext cx="1954521" cy="2423167"/>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4830"/>
          <a:stretch/>
        </p:blipFill>
        <p:spPr>
          <a:xfrm>
            <a:off x="2439533" y="4038695"/>
            <a:ext cx="1934689" cy="2388617"/>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b="13313"/>
          <a:stretch/>
        </p:blipFill>
        <p:spPr>
          <a:xfrm>
            <a:off x="276349" y="3212976"/>
            <a:ext cx="1943504" cy="2442592"/>
          </a:xfrm>
          <a:prstGeom prst="rect">
            <a:avLst/>
          </a:prstGeom>
        </p:spPr>
      </p:pic>
    </p:spTree>
    <p:extLst>
      <p:ext uri="{BB962C8B-B14F-4D97-AF65-F5344CB8AC3E}">
        <p14:creationId xmlns:p14="http://schemas.microsoft.com/office/powerpoint/2010/main" val="74194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Effect transition="in" filter="fade">
                                      <p:cBhvr>
                                        <p:cTn id="9" dur="2000"/>
                                        <p:tgtEl>
                                          <p:spTgt spid="8"/>
                                        </p:tgtEl>
                                      </p:cBhvr>
                                    </p:animEffect>
                                  </p:childTnLst>
                                </p:cTn>
                              </p:par>
                            </p:childTnLst>
                          </p:cTn>
                        </p:par>
                        <p:par>
                          <p:cTn id="10" fill="hold">
                            <p:stCondLst>
                              <p:cond delay="2000"/>
                            </p:stCondLst>
                            <p:childTnLst>
                              <p:par>
                                <p:cTn id="11" presetID="53" presetClass="entr" presetSubtype="16" fill="hold" nodeType="afterEffect">
                                  <p:stCondLst>
                                    <p:cond delay="500"/>
                                  </p:stCondLst>
                                  <p:childTnLst>
                                    <p:set>
                                      <p:cBhvr>
                                        <p:cTn id="12" dur="1" fill="hold">
                                          <p:stCondLst>
                                            <p:cond delay="0"/>
                                          </p:stCondLst>
                                        </p:cTn>
                                        <p:tgtEl>
                                          <p:spTgt spid="7"/>
                                        </p:tgtEl>
                                        <p:attrNameLst>
                                          <p:attrName>style.visibility</p:attrName>
                                        </p:attrNameLst>
                                      </p:cBhvr>
                                      <p:to>
                                        <p:strVal val="visible"/>
                                      </p:to>
                                    </p:set>
                                    <p:anim calcmode="lin" valueType="num">
                                      <p:cBhvr>
                                        <p:cTn id="13" dur="2000" fill="hold"/>
                                        <p:tgtEl>
                                          <p:spTgt spid="7"/>
                                        </p:tgtEl>
                                        <p:attrNameLst>
                                          <p:attrName>ppt_w</p:attrName>
                                        </p:attrNameLst>
                                      </p:cBhvr>
                                      <p:tavLst>
                                        <p:tav tm="0">
                                          <p:val>
                                            <p:fltVal val="0"/>
                                          </p:val>
                                        </p:tav>
                                        <p:tav tm="100000">
                                          <p:val>
                                            <p:strVal val="#ppt_w"/>
                                          </p:val>
                                        </p:tav>
                                      </p:tavLst>
                                    </p:anim>
                                    <p:anim calcmode="lin" valueType="num">
                                      <p:cBhvr>
                                        <p:cTn id="14" dur="2000" fill="hold"/>
                                        <p:tgtEl>
                                          <p:spTgt spid="7"/>
                                        </p:tgtEl>
                                        <p:attrNameLst>
                                          <p:attrName>ppt_h</p:attrName>
                                        </p:attrNameLst>
                                      </p:cBhvr>
                                      <p:tavLst>
                                        <p:tav tm="0">
                                          <p:val>
                                            <p:fltVal val="0"/>
                                          </p:val>
                                        </p:tav>
                                        <p:tav tm="100000">
                                          <p:val>
                                            <p:strVal val="#ppt_h"/>
                                          </p:val>
                                        </p:tav>
                                      </p:tavLst>
                                    </p:anim>
                                    <p:animEffect transition="in" filter="fade">
                                      <p:cBhvr>
                                        <p:cTn id="15" dur="2000"/>
                                        <p:tgtEl>
                                          <p:spTgt spid="7"/>
                                        </p:tgtEl>
                                      </p:cBhvr>
                                    </p:animEffect>
                                  </p:childTnLst>
                                </p:cTn>
                              </p:par>
                            </p:childTnLst>
                          </p:cTn>
                        </p:par>
                        <p:par>
                          <p:cTn id="16" fill="hold">
                            <p:stCondLst>
                              <p:cond delay="4500"/>
                            </p:stCondLst>
                            <p:childTnLst>
                              <p:par>
                                <p:cTn id="17" presetID="53" presetClass="entr" presetSubtype="16" fill="hold" nodeType="after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2000" fill="hold"/>
                                        <p:tgtEl>
                                          <p:spTgt spid="5"/>
                                        </p:tgtEl>
                                        <p:attrNameLst>
                                          <p:attrName>ppt_w</p:attrName>
                                        </p:attrNameLst>
                                      </p:cBhvr>
                                      <p:tavLst>
                                        <p:tav tm="0">
                                          <p:val>
                                            <p:fltVal val="0"/>
                                          </p:val>
                                        </p:tav>
                                        <p:tav tm="100000">
                                          <p:val>
                                            <p:strVal val="#ppt_w"/>
                                          </p:val>
                                        </p:tav>
                                      </p:tavLst>
                                    </p:anim>
                                    <p:anim calcmode="lin" valueType="num">
                                      <p:cBhvr>
                                        <p:cTn id="20" dur="2000" fill="hold"/>
                                        <p:tgtEl>
                                          <p:spTgt spid="5"/>
                                        </p:tgtEl>
                                        <p:attrNameLst>
                                          <p:attrName>ppt_h</p:attrName>
                                        </p:attrNameLst>
                                      </p:cBhvr>
                                      <p:tavLst>
                                        <p:tav tm="0">
                                          <p:val>
                                            <p:fltVal val="0"/>
                                          </p:val>
                                        </p:tav>
                                        <p:tav tm="100000">
                                          <p:val>
                                            <p:strVal val="#ppt_h"/>
                                          </p:val>
                                        </p:tav>
                                      </p:tavLst>
                                    </p:anim>
                                    <p:animEffect transition="in" filter="fade">
                                      <p:cBhvr>
                                        <p:cTn id="21" dur="2000"/>
                                        <p:tgtEl>
                                          <p:spTgt spid="5"/>
                                        </p:tgtEl>
                                      </p:cBhvr>
                                    </p:animEffect>
                                  </p:childTnLst>
                                </p:cTn>
                              </p:par>
                            </p:childTnLst>
                          </p:cTn>
                        </p:par>
                        <p:par>
                          <p:cTn id="22" fill="hold">
                            <p:stCondLst>
                              <p:cond delay="70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2000" fill="hold"/>
                                        <p:tgtEl>
                                          <p:spTgt spid="6"/>
                                        </p:tgtEl>
                                        <p:attrNameLst>
                                          <p:attrName>ppt_w</p:attrName>
                                        </p:attrNameLst>
                                      </p:cBhvr>
                                      <p:tavLst>
                                        <p:tav tm="0">
                                          <p:val>
                                            <p:fltVal val="0"/>
                                          </p:val>
                                        </p:tav>
                                        <p:tav tm="100000">
                                          <p:val>
                                            <p:strVal val="#ppt_w"/>
                                          </p:val>
                                        </p:tav>
                                      </p:tavLst>
                                    </p:anim>
                                    <p:anim calcmode="lin" valueType="num">
                                      <p:cBhvr>
                                        <p:cTn id="26" dur="2000" fill="hold"/>
                                        <p:tgtEl>
                                          <p:spTgt spid="6"/>
                                        </p:tgtEl>
                                        <p:attrNameLst>
                                          <p:attrName>ppt_h</p:attrName>
                                        </p:attrNameLst>
                                      </p:cBhvr>
                                      <p:tavLst>
                                        <p:tav tm="0">
                                          <p:val>
                                            <p:fltVal val="0"/>
                                          </p:val>
                                        </p:tav>
                                        <p:tav tm="100000">
                                          <p:val>
                                            <p:strVal val="#ppt_h"/>
                                          </p:val>
                                        </p:tav>
                                      </p:tavLst>
                                    </p:anim>
                                    <p:animEffect transition="in" filter="fade">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clrChange>
              <a:clrFrom>
                <a:srgbClr val="DEE3E7"/>
              </a:clrFrom>
              <a:clrTo>
                <a:srgbClr val="DEE3E7">
                  <a:alpha val="0"/>
                </a:srgbClr>
              </a:clrTo>
            </a:clrChange>
            <a:extLst>
              <a:ext uri="{28A0092B-C50C-407E-A947-70E740481C1C}">
                <a14:useLocalDpi xmlns:a14="http://schemas.microsoft.com/office/drawing/2010/main" val="0"/>
              </a:ext>
            </a:extLst>
          </a:blip>
          <a:stretch>
            <a:fillRect/>
          </a:stretch>
        </p:blipFill>
        <p:spPr>
          <a:xfrm>
            <a:off x="6732240" y="160100"/>
            <a:ext cx="1872208" cy="1872208"/>
          </a:xfrm>
          <a:prstGeom prst="rect">
            <a:avLst/>
          </a:prstGeom>
          <a:ln w="19050" cap="sq">
            <a:solidFill>
              <a:srgbClr val="000000"/>
            </a:solidFill>
            <a:miter lim="800000"/>
          </a:ln>
          <a:effectLst>
            <a:outerShdw blurRad="57150" dist="50800" dir="2700000" algn="tl" rotWithShape="0">
              <a:srgbClr val="000000">
                <a:alpha val="40000"/>
              </a:srgbClr>
            </a:outerShdw>
          </a:effectLst>
        </p:spPr>
      </p:pic>
      <p:sp>
        <p:nvSpPr>
          <p:cNvPr id="7" name="Rectangle 6"/>
          <p:cNvSpPr/>
          <p:nvPr/>
        </p:nvSpPr>
        <p:spPr>
          <a:xfrm>
            <a:off x="-180528" y="260648"/>
            <a:ext cx="3721850" cy="1200329"/>
          </a:xfrm>
          <a:prstGeom prst="rect">
            <a:avLst/>
          </a:prstGeom>
          <a:solidFill>
            <a:schemeClr val="tx1"/>
          </a:solidFill>
        </p:spPr>
        <p:txBody>
          <a:bodyPr wrap="square" lIns="91440" tIns="45720" rIns="91440" bIns="45720">
            <a:spAutoFit/>
          </a:bodyPr>
          <a:lstStyle/>
          <a:p>
            <a:pPr algn="r"/>
            <a:r>
              <a:rPr lang="en-US" sz="36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yriad Pro" pitchFamily="34" charset="0"/>
              </a:rPr>
              <a:t>Sunday 20</a:t>
            </a:r>
            <a:r>
              <a:rPr lang="en-US" sz="3600" b="1" cap="none" spc="50" baseline="3000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yriad Pro" pitchFamily="34" charset="0"/>
              </a:rPr>
              <a:t>th</a:t>
            </a:r>
            <a:r>
              <a:rPr lang="en-US" sz="36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yriad Pro" pitchFamily="34" charset="0"/>
              </a:rPr>
              <a:t> November 2016</a:t>
            </a:r>
            <a:endParaRPr lang="en-US" sz="36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yriad Pro" pitchFamily="34"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 y="3810000"/>
            <a:ext cx="9144000" cy="3048000"/>
          </a:xfrm>
          <a:prstGeom prst="rect">
            <a:avLst/>
          </a:prstGeom>
        </p:spPr>
      </p:pic>
      <p:sp>
        <p:nvSpPr>
          <p:cNvPr id="10" name="TextBox 9"/>
          <p:cNvSpPr txBox="1"/>
          <p:nvPr/>
        </p:nvSpPr>
        <p:spPr>
          <a:xfrm>
            <a:off x="467544" y="2044180"/>
            <a:ext cx="6984776" cy="1384995"/>
          </a:xfrm>
          <a:prstGeom prst="rect">
            <a:avLst/>
          </a:prstGeom>
          <a:noFill/>
        </p:spPr>
        <p:txBody>
          <a:bodyPr wrap="square" rtlCol="0">
            <a:spAutoFit/>
          </a:bodyPr>
          <a:lstStyle/>
          <a:p>
            <a:r>
              <a:rPr lang="en-GB" sz="2800" dirty="0" smtClean="0">
                <a:latin typeface="Myriad Pro" pitchFamily="34" charset="0"/>
                <a:cs typeface="Miriam Fixed" panose="020B0509050101010101" pitchFamily="49" charset="-79"/>
              </a:rPr>
              <a:t>[Please insert information about how your school or a local parish is inviting young people to be at the heart of this celebration]</a:t>
            </a:r>
            <a:endParaRPr lang="en-GB" sz="2800" dirty="0">
              <a:latin typeface="Myriad Pro" pitchFamily="34" charset="0"/>
              <a:cs typeface="Miriam Fixed" panose="020B0509050101010101" pitchFamily="49" charset="-79"/>
            </a:endParaRPr>
          </a:p>
        </p:txBody>
      </p:sp>
    </p:spTree>
    <p:extLst>
      <p:ext uri="{BB962C8B-B14F-4D97-AF65-F5344CB8AC3E}">
        <p14:creationId xmlns:p14="http://schemas.microsoft.com/office/powerpoint/2010/main" val="21910573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444</TotalTime>
  <Words>1307</Words>
  <Application>Microsoft Office PowerPoint</Application>
  <PresentationFormat>On-screen Show (4:3)</PresentationFormat>
  <Paragraphs>153</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Teresa Carvalho</dc:creator>
  <cp:lastModifiedBy>James Abbott</cp:lastModifiedBy>
  <cp:revision>37</cp:revision>
  <cp:lastPrinted>2016-10-12T09:54:50Z</cp:lastPrinted>
  <dcterms:created xsi:type="dcterms:W3CDTF">2016-10-06T14:34:33Z</dcterms:created>
  <dcterms:modified xsi:type="dcterms:W3CDTF">2016-11-14T17:33:04Z</dcterms:modified>
</cp:coreProperties>
</file>