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304" r:id="rId9"/>
    <p:sldId id="308" r:id="rId10"/>
    <p:sldId id="30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A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8" d="100"/>
          <a:sy n="128" d="100"/>
        </p:scale>
        <p:origin x="4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22811-BCB3-41D7-A722-992BF8F563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68575E9-A36A-4057-B6BA-447376B9C9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CF84CC4-72C7-4A3C-A0F2-AA06592FBEB1}"/>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D6625ACF-E223-4742-9BC0-B7FC58848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3DA48D-3CBE-452B-833F-7571ECA7BE23}"/>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329720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90CA-4464-4B42-9D86-43AD8C75AAB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6B24B8-45A3-4166-9D3E-1DA9C3CE1D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5D47C-2358-483D-BEBE-0615FEA44B97}"/>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4EFA9C30-F34F-4F70-B9FC-D62309F545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28A456-0ADC-4939-B58B-73A646657A49}"/>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248865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E797C-6D97-434A-A81E-5815801B19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600B6C2-DFB9-455C-A15F-1437860BF2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F72C67-53D0-42B1-8BD5-3A4E24B552FA}"/>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127D04DA-EE2D-49AD-AA9A-4ECE5716B1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2781CD-9B05-4155-900D-454F9339D036}"/>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3492406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6AE8A-945F-4B0C-8BE3-73BCFF71DE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8749BE-6462-4947-8281-71182FEAC3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B905881-514D-4C33-9140-54DB4EA398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1F94510-0974-448B-A577-E1904FE3F636}"/>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6" name="Footer Placeholder 5">
            <a:extLst>
              <a:ext uri="{FF2B5EF4-FFF2-40B4-BE49-F238E27FC236}">
                <a16:creationId xmlns:a16="http://schemas.microsoft.com/office/drawing/2014/main" id="{49F08A0F-F39D-4F98-B7CD-5A6218E4AB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C6F71D-E85D-449B-A067-621A907FA2DB}"/>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25172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2AE4E-EB32-4772-AB63-0E40078B895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61ABF9-0FA7-48F4-8AEA-D9DE3D672A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5F2776-AB73-4C52-9FD4-84EFAEE353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10B09E4-DC16-4E27-AF81-B87E12A9A8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011A9E-8B6E-4894-BF6F-49FCCB4AFA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58169F-3FBA-453B-B945-85D1E7948F84}"/>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8" name="Footer Placeholder 7">
            <a:extLst>
              <a:ext uri="{FF2B5EF4-FFF2-40B4-BE49-F238E27FC236}">
                <a16:creationId xmlns:a16="http://schemas.microsoft.com/office/drawing/2014/main" id="{4A5ECDD2-2E25-4694-A904-5EA3B39266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8A039E-0F51-4AB9-9A6A-A5AF17F230B3}"/>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1704356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0E4A5-B418-4661-AEB0-59677588949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475A64-1492-4A21-AE4D-ABE1959FE0E7}"/>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4" name="Footer Placeholder 3">
            <a:extLst>
              <a:ext uri="{FF2B5EF4-FFF2-40B4-BE49-F238E27FC236}">
                <a16:creationId xmlns:a16="http://schemas.microsoft.com/office/drawing/2014/main" id="{A5F662F4-2435-435A-B825-AD6764027AF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F5D3F8E-E997-4B11-A566-432877CDC885}"/>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410650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1B2701-5D8A-4549-BBC7-F581CAF7442D}"/>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3" name="Footer Placeholder 2">
            <a:extLst>
              <a:ext uri="{FF2B5EF4-FFF2-40B4-BE49-F238E27FC236}">
                <a16:creationId xmlns:a16="http://schemas.microsoft.com/office/drawing/2014/main" id="{8719FCD9-F909-4BDC-B679-122C47B630F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0A93A6-BB10-4C8B-AD29-B62BC8E08201}"/>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2729577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DC6B-8F29-4356-93AA-39FA2C1CA8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A97084E-F5EE-4DED-AE7E-B6E62FB10A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2D091A8-BBBF-409F-9BA8-121C4F6D5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44CC0E-50D6-4571-ACA2-8BD0DA8DAE0E}"/>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6" name="Footer Placeholder 5">
            <a:extLst>
              <a:ext uri="{FF2B5EF4-FFF2-40B4-BE49-F238E27FC236}">
                <a16:creationId xmlns:a16="http://schemas.microsoft.com/office/drawing/2014/main" id="{43BCE31E-1B84-4DCB-B038-20D39FD21C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C70D40-F0BD-4FAD-858B-D9721D8C00D8}"/>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196731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AA553-E82B-4605-91CE-A63DC329EE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C58C630-EB64-4543-88E5-0B5965949A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E56A321-E0F3-4C07-9BF7-3261ECB018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8864B0-69AE-4A88-B364-240A4152D38C}"/>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6" name="Footer Placeholder 5">
            <a:extLst>
              <a:ext uri="{FF2B5EF4-FFF2-40B4-BE49-F238E27FC236}">
                <a16:creationId xmlns:a16="http://schemas.microsoft.com/office/drawing/2014/main" id="{2694F8ED-43ED-4BA6-AED4-6206292652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EB1A9F-DD96-4132-AFAC-C5648EA1A388}"/>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3247288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6B97-E77D-414E-A17C-C4DB7A4B7A7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4B94F2-1883-465D-A595-A04BF5CC6B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B87727-2315-4E8A-9B24-D57357FED000}"/>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82E18335-F226-4D69-8B30-AD78DBDBF5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FBB418-CCB1-465F-9C80-3972F479F23F}"/>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537766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487D36-CA31-40F1-BE26-EC4225F6F5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91A498-8AC4-48BB-BABA-1EAC841EBC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1D0669-059E-4506-AEB7-38828A708B56}"/>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EF02BE5A-FF90-4A3B-AD03-639930BB89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B090C-A8E3-43A4-87C7-E3D7E1CE94F6}"/>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706149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654C94-4501-492E-9327-5F9CE6C1B8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47EE9C-3AC2-40A0-A2E5-490A65FD10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ABC7EE-DFF6-40AE-97FC-495A6E296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50158DB8-E46B-4618-ADBE-57F8F10A4D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BD2E054-6E77-477D-86AF-273066496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10ED4B-D685-48C8-8966-7589A3357F01}" type="slidenum">
              <a:rPr lang="en-GB" smtClean="0"/>
              <a:t>‹#›</a:t>
            </a:fld>
            <a:endParaRPr lang="en-GB"/>
          </a:p>
        </p:txBody>
      </p:sp>
    </p:spTree>
    <p:extLst>
      <p:ext uri="{BB962C8B-B14F-4D97-AF65-F5344CB8AC3E}">
        <p14:creationId xmlns:p14="http://schemas.microsoft.com/office/powerpoint/2010/main" val="2858047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foundationsart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D520BC-DC33-4EA8-AC24-AC6769A27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810"/>
            <a:ext cx="12192000" cy="8132064"/>
          </a:xfrm>
          <a:prstGeom prst="rect">
            <a:avLst/>
          </a:prstGeom>
        </p:spPr>
      </p:pic>
      <p:sp>
        <p:nvSpPr>
          <p:cNvPr id="2" name="Title 1">
            <a:extLst>
              <a:ext uri="{FF2B5EF4-FFF2-40B4-BE49-F238E27FC236}">
                <a16:creationId xmlns:a16="http://schemas.microsoft.com/office/drawing/2014/main" id="{E9580EB6-A057-43B9-A61A-D5D0B7A98056}"/>
              </a:ext>
            </a:extLst>
          </p:cNvPr>
          <p:cNvSpPr>
            <a:spLocks noGrp="1"/>
          </p:cNvSpPr>
          <p:nvPr>
            <p:ph type="ctrTitle"/>
          </p:nvPr>
        </p:nvSpPr>
        <p:spPr>
          <a:xfrm>
            <a:off x="1524000" y="207963"/>
            <a:ext cx="9144000" cy="1782762"/>
          </a:xfrm>
        </p:spPr>
        <p:txBody>
          <a:bodyPr>
            <a:noAutofit/>
          </a:bodyPr>
          <a:lstStyle/>
          <a:p>
            <a:r>
              <a:rPr lang="en-GB" b="1" dirty="0">
                <a:solidFill>
                  <a:srgbClr val="004C7F"/>
                </a:solidFill>
                <a:effectLst/>
                <a:latin typeface="Arial" panose="020B0604020202020204" pitchFamily="34" charset="0"/>
                <a:ea typeface="Arial" panose="020B0604020202020204" pitchFamily="34" charset="0"/>
              </a:rPr>
              <a:t>Listening with Love</a:t>
            </a:r>
            <a:br>
              <a:rPr lang="en-GB" b="1" dirty="0">
                <a:solidFill>
                  <a:srgbClr val="004C7F"/>
                </a:solidFill>
                <a:effectLst/>
                <a:latin typeface="Arial" panose="020B0604020202020204" pitchFamily="34" charset="0"/>
                <a:ea typeface="Arial" panose="020B0604020202020204" pitchFamily="34" charset="0"/>
              </a:rPr>
            </a:br>
            <a:r>
              <a:rPr lang="en-GB" b="1" dirty="0">
                <a:solidFill>
                  <a:srgbClr val="004C7F"/>
                </a:solidFill>
                <a:effectLst/>
                <a:latin typeface="Arial" panose="020B0604020202020204" pitchFamily="34" charset="0"/>
                <a:ea typeface="Arial" panose="020B0604020202020204" pitchFamily="34" charset="0"/>
              </a:rPr>
              <a:t>to The Word</a:t>
            </a:r>
            <a:endParaRPr lang="en-GB" dirty="0"/>
          </a:p>
        </p:txBody>
      </p:sp>
      <p:sp>
        <p:nvSpPr>
          <p:cNvPr id="3" name="Subtitle 2">
            <a:extLst>
              <a:ext uri="{FF2B5EF4-FFF2-40B4-BE49-F238E27FC236}">
                <a16:creationId xmlns:a16="http://schemas.microsoft.com/office/drawing/2014/main" id="{E74F7A47-C63B-475A-A541-13867D365D7D}"/>
              </a:ext>
            </a:extLst>
          </p:cNvPr>
          <p:cNvSpPr>
            <a:spLocks noGrp="1"/>
          </p:cNvSpPr>
          <p:nvPr>
            <p:ph type="subTitle" idx="1"/>
          </p:nvPr>
        </p:nvSpPr>
        <p:spPr>
          <a:xfrm>
            <a:off x="4486275" y="4383088"/>
            <a:ext cx="7362825" cy="1655762"/>
          </a:xfrm>
        </p:spPr>
        <p:txBody>
          <a:bodyPr>
            <a:normAutofit/>
          </a:bodyPr>
          <a:lstStyle/>
          <a:p>
            <a:r>
              <a:rPr lang="en-GB" sz="3200" b="1" dirty="0">
                <a:solidFill>
                  <a:srgbClr val="FEFFFE"/>
                </a:solidFill>
                <a:effectLst/>
                <a:latin typeface="Arial" panose="020B0604020202020204" pitchFamily="34" charset="0"/>
                <a:ea typeface="Arial" panose="020B0604020202020204" pitchFamily="34" charset="0"/>
              </a:rPr>
              <a:t>In conversation  </a:t>
            </a:r>
            <a:br>
              <a:rPr lang="en-GB" sz="3200" b="1" dirty="0">
                <a:solidFill>
                  <a:srgbClr val="FEFFFE"/>
                </a:solidFill>
                <a:effectLst/>
                <a:latin typeface="Arial" panose="020B0604020202020204" pitchFamily="34" charset="0"/>
                <a:ea typeface="Arial" panose="020B0604020202020204" pitchFamily="34" charset="0"/>
              </a:rPr>
            </a:br>
            <a:r>
              <a:rPr lang="en-GB" sz="3200" b="1" dirty="0">
                <a:solidFill>
                  <a:srgbClr val="FEFFFE"/>
                </a:solidFill>
                <a:effectLst/>
                <a:latin typeface="Arial" panose="020B0604020202020204" pitchFamily="34" charset="0"/>
                <a:ea typeface="Arial" panose="020B0604020202020204" pitchFamily="34" charset="0"/>
              </a:rPr>
              <a:t>through</a:t>
            </a:r>
            <a:br>
              <a:rPr lang="en-GB" sz="3200" b="1" dirty="0">
                <a:solidFill>
                  <a:srgbClr val="FEFFFE"/>
                </a:solidFill>
                <a:effectLst/>
                <a:latin typeface="Arial" panose="020B0604020202020204" pitchFamily="34" charset="0"/>
                <a:ea typeface="Arial" panose="020B0604020202020204" pitchFamily="34" charset="0"/>
              </a:rPr>
            </a:br>
            <a:r>
              <a:rPr lang="en-GB" sz="3200" b="1" dirty="0">
                <a:solidFill>
                  <a:srgbClr val="FEFFFE"/>
                </a:solidFill>
                <a:effectLst/>
                <a:latin typeface="Arial" panose="020B0604020202020204" pitchFamily="34" charset="0"/>
                <a:ea typeface="Arial" panose="020B0604020202020204" pitchFamily="34" charset="0"/>
              </a:rPr>
              <a:t>hurting, healing and hope</a:t>
            </a:r>
            <a:endParaRPr lang="en-GB" sz="32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26848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3D2DDF-0D13-4197-A226-CBD9A575B41D}"/>
              </a:ext>
            </a:extLst>
          </p:cNvPr>
          <p:cNvSpPr>
            <a:spLocks noGrp="1"/>
          </p:cNvSpPr>
          <p:nvPr>
            <p:ph idx="1"/>
          </p:nvPr>
        </p:nvSpPr>
        <p:spPr>
          <a:xfrm>
            <a:off x="3343274" y="4963477"/>
            <a:ext cx="8010526" cy="926148"/>
          </a:xfrm>
        </p:spPr>
        <p:txBody>
          <a:bodyPr>
            <a:noAutofit/>
          </a:bodyPr>
          <a:lstStyle/>
          <a:p>
            <a:pPr marL="0" indent="0" algn="ctr">
              <a:buNone/>
            </a:pPr>
            <a:r>
              <a:rPr lang="en-GB" sz="3600" b="1" dirty="0">
                <a:solidFill>
                  <a:srgbClr val="017B76"/>
                </a:solidFill>
                <a:effectLst/>
                <a:latin typeface="Bradley Hand ITC" panose="03070402050302030203" pitchFamily="66" charset="0"/>
                <a:ea typeface="Bradley Hand ITC" panose="03070402050302030203" pitchFamily="66" charset="0"/>
                <a:cs typeface="Bradley Hand ITC" panose="03070402050302030203" pitchFamily="66" charset="0"/>
              </a:rPr>
              <a:t>Pope Francis 3rd October 2018 </a:t>
            </a:r>
            <a:endParaRPr lang="en-GB" sz="3600" dirty="0">
              <a:solidFill>
                <a:srgbClr val="000000"/>
              </a:solidFill>
              <a:effectLst/>
              <a:latin typeface="Calibri" panose="020F0502020204030204" pitchFamily="34" charset="0"/>
              <a:ea typeface="Calibri" panose="020F0502020204030204" pitchFamily="34" charset="0"/>
            </a:endParaRPr>
          </a:p>
        </p:txBody>
      </p:sp>
      <p:pic>
        <p:nvPicPr>
          <p:cNvPr id="7" name="Picture 6">
            <a:extLst>
              <a:ext uri="{FF2B5EF4-FFF2-40B4-BE49-F238E27FC236}">
                <a16:creationId xmlns:a16="http://schemas.microsoft.com/office/drawing/2014/main" id="{8DF34543-999E-4AC1-9AEA-967E1D354EB9}"/>
              </a:ext>
            </a:extLst>
          </p:cNvPr>
          <p:cNvPicPr/>
          <p:nvPr/>
        </p:nvPicPr>
        <p:blipFill>
          <a:blip r:embed="rId2"/>
          <a:stretch>
            <a:fillRect/>
          </a:stretch>
        </p:blipFill>
        <p:spPr>
          <a:xfrm>
            <a:off x="523875" y="968375"/>
            <a:ext cx="2819399" cy="2212975"/>
          </a:xfrm>
          <a:prstGeom prst="rect">
            <a:avLst/>
          </a:prstGeom>
        </p:spPr>
      </p:pic>
      <p:sp>
        <p:nvSpPr>
          <p:cNvPr id="8" name="Content Placeholder 2">
            <a:extLst>
              <a:ext uri="{FF2B5EF4-FFF2-40B4-BE49-F238E27FC236}">
                <a16:creationId xmlns:a16="http://schemas.microsoft.com/office/drawing/2014/main" id="{B9A9BF70-1D9E-4DAF-B8A0-970CDEB1BE6E}"/>
              </a:ext>
            </a:extLst>
          </p:cNvPr>
          <p:cNvSpPr txBox="1">
            <a:spLocks/>
          </p:cNvSpPr>
          <p:nvPr/>
        </p:nvSpPr>
        <p:spPr>
          <a:xfrm>
            <a:off x="3276600" y="806451"/>
            <a:ext cx="8391525" cy="30702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15" indent="0">
              <a:lnSpc>
                <a:spcPct val="104000"/>
              </a:lnSpc>
              <a:spcAft>
                <a:spcPts val="800"/>
              </a:spcAft>
              <a:buNone/>
            </a:pPr>
            <a:r>
              <a:rPr lang="en-GB" sz="4400" b="1" dirty="0">
                <a:solidFill>
                  <a:srgbClr val="00A89C"/>
                </a:solidFill>
                <a:latin typeface="Bradley Hand ITC" panose="03070402050302030203" pitchFamily="66" charset="0"/>
                <a:ea typeface="Bradley Hand ITC" panose="03070402050302030203" pitchFamily="66" charset="0"/>
                <a:cs typeface="Bradley Hand ITC" panose="03070402050302030203" pitchFamily="66" charset="0"/>
              </a:rPr>
              <a:t>“A church  that does not listen... cannot be credible, especially for the young who will </a:t>
            </a:r>
            <a:r>
              <a:rPr lang="en-GB" sz="4400" b="1" dirty="0">
                <a:solidFill>
                  <a:srgbClr val="00A89C"/>
                </a:solidFill>
                <a:effectLst/>
                <a:latin typeface="Bradley Hand ITC" panose="03070402050302030203" pitchFamily="66" charset="0"/>
                <a:ea typeface="Bradley Hand ITC" panose="03070402050302030203" pitchFamily="66" charset="0"/>
                <a:cs typeface="Bradley Hand ITC" panose="03070402050302030203" pitchFamily="66" charset="0"/>
              </a:rPr>
              <a:t>inevitably turn away rather than approach.” </a:t>
            </a:r>
            <a:endParaRPr lang="en-GB" sz="4400" dirty="0">
              <a:solidFill>
                <a:srgbClr val="000000"/>
              </a:solidFill>
              <a:effectLst/>
              <a:latin typeface="Calibri" panose="020F0502020204030204" pitchFamily="34" charset="0"/>
              <a:ea typeface="Calibri" panose="020F0502020204030204" pitchFamily="34" charset="0"/>
            </a:endParaRPr>
          </a:p>
          <a:p>
            <a:pPr marL="18415" indent="0">
              <a:lnSpc>
                <a:spcPct val="104000"/>
              </a:lnSpc>
              <a:spcAft>
                <a:spcPts val="800"/>
              </a:spcAft>
              <a:buFont typeface="Arial" panose="020B0604020202020204" pitchFamily="34" charset="0"/>
              <a:buNone/>
            </a:pPr>
            <a:endParaRPr lang="en-GB" sz="3600" dirty="0">
              <a:solidFill>
                <a:srgbClr val="000000"/>
              </a:solidFill>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sz="3600" dirty="0"/>
          </a:p>
        </p:txBody>
      </p:sp>
    </p:spTree>
    <p:extLst>
      <p:ext uri="{BB962C8B-B14F-4D97-AF65-F5344CB8AC3E}">
        <p14:creationId xmlns:p14="http://schemas.microsoft.com/office/powerpoint/2010/main" val="3296270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2C572-4DBE-4E61-9E74-28671367C731}"/>
              </a:ext>
            </a:extLst>
          </p:cNvPr>
          <p:cNvSpPr>
            <a:spLocks noGrp="1"/>
          </p:cNvSpPr>
          <p:nvPr>
            <p:ph type="title"/>
          </p:nvPr>
        </p:nvSpPr>
        <p:spPr/>
        <p:txBody>
          <a:bodyPr>
            <a:noAutofit/>
          </a:bodyPr>
          <a:lstStyle/>
          <a:p>
            <a:pPr algn="ctr">
              <a:lnSpc>
                <a:spcPct val="107000"/>
              </a:lnSpc>
            </a:pPr>
            <a:r>
              <a:rPr lang="en-GB" sz="4800" b="1" dirty="0">
                <a:solidFill>
                  <a:srgbClr val="000000"/>
                </a:solidFill>
                <a:effectLst/>
                <a:latin typeface="Arial" panose="020B0604020202020204" pitchFamily="34" charset="0"/>
                <a:ea typeface="Arial" panose="020B0604020202020204" pitchFamily="34" charset="0"/>
              </a:rPr>
              <a:t>Listening with Love to the Word</a:t>
            </a:r>
            <a:r>
              <a:rPr lang="en-GB" sz="4800" dirty="0">
                <a:solidFill>
                  <a:srgbClr val="000000"/>
                </a:solidFill>
                <a:effectLst/>
                <a:latin typeface="Arial" panose="020B0604020202020204" pitchFamily="34" charset="0"/>
                <a:ea typeface="Arial" panose="020B0604020202020204" pitchFamily="34" charset="0"/>
              </a:rPr>
              <a:t> </a:t>
            </a:r>
            <a:endParaRPr lang="en-GB" sz="4800" dirty="0"/>
          </a:p>
        </p:txBody>
      </p:sp>
      <p:sp>
        <p:nvSpPr>
          <p:cNvPr id="3" name="Content Placeholder 2">
            <a:extLst>
              <a:ext uri="{FF2B5EF4-FFF2-40B4-BE49-F238E27FC236}">
                <a16:creationId xmlns:a16="http://schemas.microsoft.com/office/drawing/2014/main" id="{5CA7D17B-172D-4494-8742-6DE8A42674EA}"/>
              </a:ext>
            </a:extLst>
          </p:cNvPr>
          <p:cNvSpPr>
            <a:spLocks noGrp="1"/>
          </p:cNvSpPr>
          <p:nvPr>
            <p:ph idx="1"/>
          </p:nvPr>
        </p:nvSpPr>
        <p:spPr>
          <a:xfrm>
            <a:off x="1428750" y="1825625"/>
            <a:ext cx="9391650" cy="4351338"/>
          </a:xfrm>
        </p:spPr>
        <p:txBody>
          <a:bodyPr>
            <a:normAutofit fontScale="92500" lnSpcReduction="20000"/>
          </a:bodyPr>
          <a:lstStyle/>
          <a:p>
            <a:pPr marL="0" indent="0">
              <a:buNone/>
            </a:pPr>
            <a:r>
              <a:rPr lang="en-GB" sz="2800" dirty="0">
                <a:solidFill>
                  <a:srgbClr val="000000"/>
                </a:solidFill>
                <a:effectLst/>
                <a:latin typeface="Arial" panose="020B0604020202020204" pitchFamily="34" charset="0"/>
                <a:ea typeface="Arial" panose="020B0604020202020204" pitchFamily="34" charset="0"/>
              </a:rPr>
              <a:t>The Gospel invites us to:</a:t>
            </a:r>
          </a:p>
          <a:p>
            <a:r>
              <a:rPr lang="en-GB" sz="2800" dirty="0">
                <a:solidFill>
                  <a:srgbClr val="000000"/>
                </a:solidFill>
                <a:effectLst/>
                <a:latin typeface="Arial" panose="020B0604020202020204" pitchFamily="34" charset="0"/>
                <a:ea typeface="Arial" panose="020B0604020202020204" pitchFamily="34" charset="0"/>
              </a:rPr>
              <a:t> </a:t>
            </a:r>
            <a:r>
              <a:rPr lang="en-GB" sz="28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respond to the God of love who saves us</a:t>
            </a:r>
          </a:p>
          <a:p>
            <a:r>
              <a:rPr lang="en-GB" sz="28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see God in others</a:t>
            </a:r>
          </a:p>
          <a:p>
            <a:r>
              <a:rPr lang="en-GB" sz="28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go forth from ourselves to seek the good of others</a:t>
            </a:r>
          </a:p>
          <a:p>
            <a:endParaRPr lang="en-GB"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0" indent="0">
              <a:buNone/>
            </a:pPr>
            <a:r>
              <a:rPr lang="en-GB" sz="2800" dirty="0">
                <a:solidFill>
                  <a:srgbClr val="000000"/>
                </a:solidFill>
                <a:effectLst/>
                <a:latin typeface="Arial" panose="020B0604020202020204" pitchFamily="34" charset="0"/>
                <a:ea typeface="Arial" panose="020B0604020202020204" pitchFamily="34" charset="0"/>
              </a:rPr>
              <a:t>(Pope Francis, </a:t>
            </a:r>
            <a:r>
              <a:rPr lang="en-GB" sz="2800" i="1" dirty="0" err="1">
                <a:solidFill>
                  <a:srgbClr val="000000"/>
                </a:solidFill>
                <a:effectLst/>
                <a:latin typeface="Arial" panose="020B0604020202020204" pitchFamily="34" charset="0"/>
                <a:ea typeface="Arial" panose="020B0604020202020204" pitchFamily="34" charset="0"/>
              </a:rPr>
              <a:t>Evangelii</a:t>
            </a:r>
            <a:r>
              <a:rPr lang="en-GB" sz="2800" dirty="0">
                <a:solidFill>
                  <a:srgbClr val="000000"/>
                </a:solidFill>
                <a:effectLst/>
                <a:latin typeface="Arial" panose="020B0604020202020204" pitchFamily="34" charset="0"/>
                <a:ea typeface="Arial" panose="020B0604020202020204" pitchFamily="34" charset="0"/>
              </a:rPr>
              <a:t> </a:t>
            </a:r>
            <a:r>
              <a:rPr lang="en-GB" sz="2800" i="1" dirty="0">
                <a:solidFill>
                  <a:srgbClr val="000000"/>
                </a:solidFill>
                <a:effectLst/>
                <a:latin typeface="Arial" panose="020B0604020202020204" pitchFamily="34" charset="0"/>
                <a:ea typeface="Arial" panose="020B0604020202020204" pitchFamily="34" charset="0"/>
              </a:rPr>
              <a:t>Gaudium 39)</a:t>
            </a:r>
          </a:p>
          <a:p>
            <a:pPr marL="0" indent="0">
              <a:buNone/>
            </a:pPr>
            <a:endParaRPr lang="en-GB" i="1" dirty="0">
              <a:solidFill>
                <a:srgbClr val="000000"/>
              </a:solidFill>
              <a:latin typeface="Arial" panose="020B0604020202020204" pitchFamily="34" charset="0"/>
              <a:ea typeface="Calibri" panose="020F0502020204030204" pitchFamily="34" charset="0"/>
            </a:endParaRPr>
          </a:p>
          <a:p>
            <a:pPr marL="0" indent="0">
              <a:buNone/>
            </a:pPr>
            <a:endParaRPr lang="en-GB" i="1" dirty="0">
              <a:solidFill>
                <a:srgbClr val="000000"/>
              </a:solidFill>
              <a:latin typeface="Arial" panose="020B0604020202020204" pitchFamily="34" charset="0"/>
              <a:ea typeface="Calibri" panose="020F0502020204030204" pitchFamily="34" charset="0"/>
            </a:endParaRPr>
          </a:p>
          <a:p>
            <a:pPr marL="0" indent="0" algn="ctr">
              <a:buNone/>
            </a:pPr>
            <a:r>
              <a:rPr lang="en-GB" sz="3900" b="1" kern="0" dirty="0">
                <a:solidFill>
                  <a:srgbClr val="000000"/>
                </a:solidFill>
                <a:effectLst/>
                <a:latin typeface="Arial" panose="020B0604020202020204" pitchFamily="34" charset="0"/>
                <a:ea typeface="Arial" panose="020B0604020202020204" pitchFamily="34" charset="0"/>
              </a:rPr>
              <a:t>Speak Lord, your servant is listening </a:t>
            </a:r>
          </a:p>
          <a:p>
            <a:pPr marL="0" indent="0" algn="ctr">
              <a:buNone/>
            </a:pPr>
            <a:r>
              <a:rPr lang="en-GB" sz="3900" b="1" kern="0" dirty="0">
                <a:solidFill>
                  <a:srgbClr val="000000"/>
                </a:solidFill>
                <a:effectLst/>
                <a:latin typeface="Arial" panose="020B0604020202020204" pitchFamily="34" charset="0"/>
                <a:ea typeface="Arial" panose="020B0604020202020204" pitchFamily="34" charset="0"/>
              </a:rPr>
              <a:t>(1 Samuel 3:9)</a:t>
            </a:r>
          </a:p>
          <a:p>
            <a:pPr marL="0" indent="0">
              <a:buNone/>
            </a:pPr>
            <a:endParaRPr lang="en-GB" dirty="0"/>
          </a:p>
        </p:txBody>
      </p:sp>
    </p:spTree>
    <p:extLst>
      <p:ext uri="{BB962C8B-B14F-4D97-AF65-F5344CB8AC3E}">
        <p14:creationId xmlns:p14="http://schemas.microsoft.com/office/powerpoint/2010/main" val="4221638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AD00"/>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5941FDD-7C7E-4250-9C39-B4D4891C06CC}"/>
              </a:ext>
            </a:extLst>
          </p:cNvPr>
          <p:cNvPicPr/>
          <p:nvPr/>
        </p:nvPicPr>
        <p:blipFill>
          <a:blip r:embed="rId2"/>
          <a:stretch>
            <a:fillRect/>
          </a:stretch>
        </p:blipFill>
        <p:spPr>
          <a:xfrm>
            <a:off x="2725102" y="1390650"/>
            <a:ext cx="6757035" cy="5067300"/>
          </a:xfrm>
          <a:prstGeom prst="rect">
            <a:avLst/>
          </a:prstGeom>
        </p:spPr>
      </p:pic>
      <p:sp>
        <p:nvSpPr>
          <p:cNvPr id="6" name="Shape 11726">
            <a:extLst>
              <a:ext uri="{FF2B5EF4-FFF2-40B4-BE49-F238E27FC236}">
                <a16:creationId xmlns:a16="http://schemas.microsoft.com/office/drawing/2014/main" id="{39A6AFD8-35F1-4980-87D5-5920415E8B8B}"/>
              </a:ext>
            </a:extLst>
          </p:cNvPr>
          <p:cNvSpPr/>
          <p:nvPr/>
        </p:nvSpPr>
        <p:spPr>
          <a:xfrm>
            <a:off x="2709862" y="489267"/>
            <a:ext cx="6772275" cy="602615"/>
          </a:xfrm>
          <a:custGeom>
            <a:avLst/>
            <a:gdLst/>
            <a:ahLst/>
            <a:cxnLst/>
            <a:rect l="0" t="0" r="0" b="0"/>
            <a:pathLst>
              <a:path w="6772657" h="602851">
                <a:moveTo>
                  <a:pt x="0" y="0"/>
                </a:moveTo>
                <a:lnTo>
                  <a:pt x="6772657" y="0"/>
                </a:lnTo>
                <a:lnTo>
                  <a:pt x="6772657" y="602851"/>
                </a:lnTo>
                <a:lnTo>
                  <a:pt x="0" y="602851"/>
                </a:lnTo>
                <a:lnTo>
                  <a:pt x="0" y="0"/>
                </a:lnTo>
              </a:path>
            </a:pathLst>
          </a:custGeom>
          <a:ln w="0" cap="flat">
            <a:miter lim="127000"/>
          </a:ln>
        </p:spPr>
        <p:style>
          <a:lnRef idx="0">
            <a:srgbClr val="000000">
              <a:alpha val="0"/>
            </a:srgbClr>
          </a:lnRef>
          <a:fillRef idx="1">
            <a:srgbClr val="FEFFFE"/>
          </a:fillRef>
          <a:effectRef idx="0">
            <a:scrgbClr r="0" g="0" b="0"/>
          </a:effectRef>
          <a:fontRef idx="none"/>
        </p:style>
        <p:txBody>
          <a:bodyPr/>
          <a:lstStyle/>
          <a:p>
            <a:endParaRPr lang="en-GB"/>
          </a:p>
        </p:txBody>
      </p:sp>
      <p:sp>
        <p:nvSpPr>
          <p:cNvPr id="7" name="Shape 844">
            <a:extLst>
              <a:ext uri="{FF2B5EF4-FFF2-40B4-BE49-F238E27FC236}">
                <a16:creationId xmlns:a16="http://schemas.microsoft.com/office/drawing/2014/main" id="{C98A0664-9CCC-49A1-946F-23CBBE824CEA}"/>
              </a:ext>
            </a:extLst>
          </p:cNvPr>
          <p:cNvSpPr/>
          <p:nvPr/>
        </p:nvSpPr>
        <p:spPr>
          <a:xfrm>
            <a:off x="2709862" y="489267"/>
            <a:ext cx="6772275" cy="602615"/>
          </a:xfrm>
          <a:custGeom>
            <a:avLst/>
            <a:gdLst/>
            <a:ahLst/>
            <a:cxnLst/>
            <a:rect l="0" t="0" r="0" b="0"/>
            <a:pathLst>
              <a:path w="6772657" h="602851">
                <a:moveTo>
                  <a:pt x="0" y="0"/>
                </a:moveTo>
                <a:lnTo>
                  <a:pt x="6772657" y="0"/>
                </a:lnTo>
                <a:lnTo>
                  <a:pt x="6772657" y="602851"/>
                </a:lnTo>
                <a:lnTo>
                  <a:pt x="0" y="602851"/>
                </a:lnTo>
                <a:close/>
              </a:path>
            </a:pathLst>
          </a:custGeom>
          <a:ln w="25400" cap="flat">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8" name="Rectangle 7">
            <a:extLst>
              <a:ext uri="{FF2B5EF4-FFF2-40B4-BE49-F238E27FC236}">
                <a16:creationId xmlns:a16="http://schemas.microsoft.com/office/drawing/2014/main" id="{4EEB1955-B172-4D76-AD37-FC5AC49298E9}"/>
              </a:ext>
            </a:extLst>
          </p:cNvPr>
          <p:cNvSpPr/>
          <p:nvPr/>
        </p:nvSpPr>
        <p:spPr>
          <a:xfrm>
            <a:off x="5157469" y="559116"/>
            <a:ext cx="1877060" cy="462915"/>
          </a:xfrm>
          <a:prstGeom prst="rect">
            <a:avLst/>
          </a:prstGeom>
          <a:ln>
            <a:noFill/>
          </a:ln>
        </p:spPr>
        <p:txBody>
          <a:bodyPr vert="horz" lIns="0" tIns="0" rIns="0" bIns="0" rtlCol="0">
            <a:noAutofit/>
          </a:bodyPr>
          <a:lstStyle/>
          <a:p>
            <a:pPr>
              <a:lnSpc>
                <a:spcPct val="107000"/>
              </a:lnSpc>
              <a:spcAft>
                <a:spcPts val="800"/>
              </a:spcAft>
            </a:pPr>
            <a:r>
              <a:rPr lang="en-GB" sz="2300" b="1">
                <a:solidFill>
                  <a:srgbClr val="000000"/>
                </a:solidFill>
                <a:effectLst/>
                <a:latin typeface="Arial" panose="020B0604020202020204" pitchFamily="34" charset="0"/>
                <a:ea typeface="Arial" panose="020B0604020202020204" pitchFamily="34" charset="0"/>
              </a:rPr>
              <a:t>Week One</a:t>
            </a:r>
            <a:endParaRPr lang="en-GB" sz="1100">
              <a:solidFill>
                <a:srgbClr val="000000"/>
              </a:solidFill>
              <a:effectLst/>
              <a:latin typeface="Calibri" panose="020F0502020204030204" pitchFamily="34" charset="0"/>
              <a:ea typeface="Calibri" panose="020F0502020204030204" pitchFamily="34" charset="0"/>
            </a:endParaRPr>
          </a:p>
        </p:txBody>
      </p:sp>
      <p:pic>
        <p:nvPicPr>
          <p:cNvPr id="9" name="Picture 8">
            <a:extLst>
              <a:ext uri="{FF2B5EF4-FFF2-40B4-BE49-F238E27FC236}">
                <a16:creationId xmlns:a16="http://schemas.microsoft.com/office/drawing/2014/main" id="{D92278E1-B260-4E7D-8B3C-884BA3C1387C}"/>
              </a:ext>
            </a:extLst>
          </p:cNvPr>
          <p:cNvPicPr/>
          <p:nvPr/>
        </p:nvPicPr>
        <p:blipFill>
          <a:blip r:embed="rId3"/>
          <a:stretch>
            <a:fillRect/>
          </a:stretch>
        </p:blipFill>
        <p:spPr>
          <a:xfrm flipV="1">
            <a:off x="2590799" y="1330325"/>
            <a:ext cx="7010400" cy="5397500"/>
          </a:xfrm>
          <a:prstGeom prst="rect">
            <a:avLst/>
          </a:prstGeom>
        </p:spPr>
      </p:pic>
    </p:spTree>
    <p:extLst>
      <p:ext uri="{BB962C8B-B14F-4D97-AF65-F5344CB8AC3E}">
        <p14:creationId xmlns:p14="http://schemas.microsoft.com/office/powerpoint/2010/main" val="1551493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ABFD369-AB18-4052-9950-C19AB1375F11}"/>
              </a:ext>
            </a:extLst>
          </p:cNvPr>
          <p:cNvGrpSpPr/>
          <p:nvPr/>
        </p:nvGrpSpPr>
        <p:grpSpPr>
          <a:xfrm>
            <a:off x="1565036" y="332658"/>
            <a:ext cx="9061928" cy="535630"/>
            <a:chOff x="-1143112" y="-4254"/>
            <a:chExt cx="9062045" cy="536133"/>
          </a:xfrm>
        </p:grpSpPr>
        <p:pic>
          <p:nvPicPr>
            <p:cNvPr id="3" name="Picture 2">
              <a:extLst>
                <a:ext uri="{FF2B5EF4-FFF2-40B4-BE49-F238E27FC236}">
                  <a16:creationId xmlns:a16="http://schemas.microsoft.com/office/drawing/2014/main" id="{A6F7B707-1195-4A9E-8187-B821F31575D6}"/>
                </a:ext>
              </a:extLst>
            </p:cNvPr>
            <p:cNvPicPr/>
            <p:nvPr/>
          </p:nvPicPr>
          <p:blipFill>
            <a:blip r:embed="rId2"/>
            <a:stretch>
              <a:fillRect/>
            </a:stretch>
          </p:blipFill>
          <p:spPr>
            <a:xfrm>
              <a:off x="-1139458" y="-4254"/>
              <a:ext cx="9058391" cy="502920"/>
            </a:xfrm>
            <a:prstGeom prst="rect">
              <a:avLst/>
            </a:prstGeom>
          </p:spPr>
        </p:pic>
        <p:sp>
          <p:nvSpPr>
            <p:cNvPr id="4" name="Shape 854">
              <a:extLst>
                <a:ext uri="{FF2B5EF4-FFF2-40B4-BE49-F238E27FC236}">
                  <a16:creationId xmlns:a16="http://schemas.microsoft.com/office/drawing/2014/main" id="{637102EF-0635-485A-AECA-459731EC6A97}"/>
                </a:ext>
              </a:extLst>
            </p:cNvPr>
            <p:cNvSpPr/>
            <p:nvPr/>
          </p:nvSpPr>
          <p:spPr>
            <a:xfrm>
              <a:off x="-1143112" y="-4254"/>
              <a:ext cx="9058390" cy="499579"/>
            </a:xfrm>
            <a:custGeom>
              <a:avLst/>
              <a:gdLst/>
              <a:ahLst/>
              <a:cxnLst/>
              <a:rect l="0" t="0" r="0" b="0"/>
              <a:pathLst>
                <a:path w="6753947" h="499579">
                  <a:moveTo>
                    <a:pt x="0" y="0"/>
                  </a:moveTo>
                  <a:lnTo>
                    <a:pt x="6753947" y="0"/>
                  </a:lnTo>
                  <a:lnTo>
                    <a:pt x="6753947" y="499579"/>
                  </a:lnTo>
                  <a:lnTo>
                    <a:pt x="0" y="499579"/>
                  </a:lnTo>
                  <a:close/>
                </a:path>
              </a:pathLst>
            </a:custGeom>
            <a:ln w="25400" cap="flat">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 name="Rectangle 4">
              <a:extLst>
                <a:ext uri="{FF2B5EF4-FFF2-40B4-BE49-F238E27FC236}">
                  <a16:creationId xmlns:a16="http://schemas.microsoft.com/office/drawing/2014/main" id="{61252972-0381-47F6-8E9D-4FDAE273047E}"/>
                </a:ext>
              </a:extLst>
            </p:cNvPr>
            <p:cNvSpPr/>
            <p:nvPr/>
          </p:nvSpPr>
          <p:spPr>
            <a:xfrm>
              <a:off x="2016956" y="68795"/>
              <a:ext cx="3617648" cy="463084"/>
            </a:xfrm>
            <a:prstGeom prst="rect">
              <a:avLst/>
            </a:prstGeom>
            <a:ln>
              <a:noFill/>
            </a:ln>
          </p:spPr>
          <p:txBody>
            <a:bodyPr vert="horz" lIns="0" tIns="0" rIns="0" bIns="0" rtlCol="0">
              <a:noAutofit/>
            </a:bodyPr>
            <a:lstStyle/>
            <a:p>
              <a:pPr>
                <a:lnSpc>
                  <a:spcPct val="107000"/>
                </a:lnSpc>
                <a:spcAft>
                  <a:spcPts val="800"/>
                </a:spcAft>
              </a:pPr>
              <a:r>
                <a:rPr lang="en-GB" sz="2300" b="1" dirty="0">
                  <a:solidFill>
                    <a:srgbClr val="FEFFFE"/>
                  </a:solidFill>
                  <a:effectLst/>
                  <a:latin typeface="Arial" panose="020B0604020202020204" pitchFamily="34" charset="0"/>
                  <a:ea typeface="Arial" panose="020B0604020202020204" pitchFamily="34" charset="0"/>
                </a:rPr>
                <a:t>Will Anyone Listen?</a:t>
              </a:r>
              <a:endParaRPr lang="en-GB" sz="1100" dirty="0">
                <a:solidFill>
                  <a:srgbClr val="000000"/>
                </a:solidFill>
                <a:effectLst/>
                <a:latin typeface="Calibri" panose="020F0502020204030204" pitchFamily="34" charset="0"/>
                <a:ea typeface="Calibri" panose="020F0502020204030204" pitchFamily="34" charset="0"/>
              </a:endParaRPr>
            </a:p>
          </p:txBody>
        </p:sp>
      </p:grpSp>
      <p:sp>
        <p:nvSpPr>
          <p:cNvPr id="6" name="TextBox 5">
            <a:extLst>
              <a:ext uri="{FF2B5EF4-FFF2-40B4-BE49-F238E27FC236}">
                <a16:creationId xmlns:a16="http://schemas.microsoft.com/office/drawing/2014/main" id="{BE517992-D0DC-4708-B83E-156C0A1B52C4}"/>
              </a:ext>
            </a:extLst>
          </p:cNvPr>
          <p:cNvSpPr txBox="1"/>
          <p:nvPr/>
        </p:nvSpPr>
        <p:spPr>
          <a:xfrm>
            <a:off x="1518601" y="941268"/>
            <a:ext cx="9151142" cy="5745163"/>
          </a:xfrm>
          <a:prstGeom prst="rect">
            <a:avLst/>
          </a:prstGeom>
          <a:noFill/>
        </p:spPr>
        <p:txBody>
          <a:bodyPr wrap="square" rtlCol="0">
            <a:spAutoFit/>
          </a:bodyPr>
          <a:lstStyle/>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Opening Prayer </a:t>
            </a:r>
            <a:br>
              <a:rPr lang="en-US" sz="2000" b="1"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Lord we thank you for bringing us together. Grant us the gifts of patience and understanding as we truly listen with love to each other and to you.</a:t>
            </a:r>
            <a:br>
              <a:rPr lang="en-US" b="0"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Bless our time together, as with your help, we try to walk in your ways. </a:t>
            </a:r>
            <a:br>
              <a:rPr lang="en-US" b="0"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We ask your blessing of love on all who are burdened with pain and suffering.</a:t>
            </a:r>
            <a:br>
              <a:rPr lang="en-US" b="0" i="0" u="none" strike="noStrike" baseline="0" dirty="0">
                <a:solidFill>
                  <a:srgbClr val="000000"/>
                </a:solidFill>
                <a:latin typeface="Arial" panose="020B0604020202020204" pitchFamily="34" charset="0"/>
                <a:cs typeface="Arial" panose="020B0604020202020204" pitchFamily="34" charset="0"/>
              </a:rPr>
            </a:br>
            <a:endParaRPr lang="en-US" sz="1000" dirty="0">
              <a:solidFill>
                <a:srgbClr val="000000"/>
              </a:solidFill>
              <a:latin typeface="Arial" panose="020B0604020202020204" pitchFamily="34" charset="0"/>
              <a:cs typeface="Arial" panose="020B0604020202020204" pitchFamily="34" charset="0"/>
            </a:endParaRPr>
          </a:p>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Introduction </a:t>
            </a:r>
            <a:br>
              <a:rPr lang="en-US" sz="2000" b="1" i="0" u="none" strike="noStrike" baseline="0"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What does the word ‘Listening’ mean to me?</a:t>
            </a:r>
            <a:br>
              <a:rPr lang="en-US" dirty="0">
                <a:solidFill>
                  <a:srgbClr val="000000"/>
                </a:solidFill>
                <a:latin typeface="Arial" panose="020B0604020202020204" pitchFamily="34" charset="0"/>
                <a:cs typeface="Arial" panose="020B0604020202020204" pitchFamily="34" charset="0"/>
              </a:rPr>
            </a:br>
            <a:r>
              <a:rPr lang="en-US" b="0" i="1" u="none" strike="noStrike" baseline="0" dirty="0">
                <a:solidFill>
                  <a:srgbClr val="000000"/>
                </a:solidFill>
                <a:latin typeface="Arial" panose="020B0604020202020204" pitchFamily="34" charset="0"/>
                <a:cs typeface="Arial" panose="020B0604020202020204" pitchFamily="34" charset="0"/>
              </a:rPr>
              <a:t>Short discussion </a:t>
            </a:r>
          </a:p>
          <a:p>
            <a:pPr>
              <a:spcAft>
                <a:spcPts val="400"/>
              </a:spcAft>
            </a:pPr>
            <a:endParaRPr lang="en-US" sz="1000" i="1" dirty="0">
              <a:solidFill>
                <a:srgbClr val="000000"/>
              </a:solidFill>
              <a:latin typeface="Arial" panose="020B0604020202020204" pitchFamily="34" charset="0"/>
              <a:cs typeface="Arial" panose="020B0604020202020204" pitchFamily="34" charset="0"/>
            </a:endParaRPr>
          </a:p>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Listening with Love to the Word</a:t>
            </a:r>
            <a:br>
              <a:rPr lang="en-US" sz="2000" b="1"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Holy Spirit, as we listen to the reading, open our hearts that we may see what you </a:t>
            </a:r>
            <a:br>
              <a:rPr lang="en-US" b="0"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want us to see, and hear what you want us to hear.</a:t>
            </a:r>
          </a:p>
          <a:p>
            <a:pPr>
              <a:spcAft>
                <a:spcPts val="400"/>
              </a:spcAft>
            </a:pPr>
            <a:endParaRPr lang="en-US" sz="1000" dirty="0">
              <a:solidFill>
                <a:srgbClr val="000000"/>
              </a:solidFill>
              <a:latin typeface="Arial" panose="020B0604020202020204" pitchFamily="34" charset="0"/>
              <a:cs typeface="Arial" panose="020B0604020202020204" pitchFamily="34" charset="0"/>
            </a:endParaRPr>
          </a:p>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Scripture Reading 					</a:t>
            </a:r>
            <a:r>
              <a:rPr lang="en-US" b="0" i="0" u="none" strike="noStrike" baseline="0" dirty="0">
                <a:solidFill>
                  <a:srgbClr val="000000"/>
                </a:solidFill>
                <a:latin typeface="Arial" panose="020B0604020202020204" pitchFamily="34" charset="0"/>
                <a:cs typeface="Arial" panose="020B0604020202020204" pitchFamily="34" charset="0"/>
              </a:rPr>
              <a:t>Matthew 25:37-40</a:t>
            </a:r>
            <a:br>
              <a:rPr lang="en-US" b="0" i="0" u="none" strike="noStrike" baseline="0"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Then the righteous will answer him, saying, ‘Lord, when did we see you hungry and feed you, or thirsty and give you drink? And when did we see you a stranger and welcome you, or naked and clothe you? And when did we see you sick or in prison and visit you?’ And the King will answer them, ‘Truly, I say to you, as you did it to one of the least of these my brothers and sisters, you did it to me.’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8550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2C572-4DBE-4E61-9E74-28671367C731}"/>
              </a:ext>
            </a:extLst>
          </p:cNvPr>
          <p:cNvSpPr>
            <a:spLocks noGrp="1"/>
          </p:cNvSpPr>
          <p:nvPr>
            <p:ph type="title"/>
          </p:nvPr>
        </p:nvSpPr>
        <p:spPr>
          <a:xfrm>
            <a:off x="0" y="365125"/>
            <a:ext cx="12192000" cy="783191"/>
          </a:xfrm>
        </p:spPr>
        <p:txBody>
          <a:bodyPr>
            <a:noAutofit/>
          </a:bodyPr>
          <a:lstStyle/>
          <a:p>
            <a:pPr marL="1021080" indent="-6350">
              <a:lnSpc>
                <a:spcPct val="107000"/>
              </a:lnSpc>
            </a:pPr>
            <a:r>
              <a:rPr lang="en-GB" sz="3200" b="1" dirty="0">
                <a:solidFill>
                  <a:srgbClr val="000000"/>
                </a:solidFill>
                <a:effectLst/>
                <a:latin typeface="Arial" panose="020B0604020202020204" pitchFamily="34" charset="0"/>
                <a:ea typeface="Arial" panose="020B0604020202020204" pitchFamily="34" charset="0"/>
              </a:rPr>
              <a:t>The Conversation: Two survivors in conversation </a:t>
            </a:r>
          </a:p>
        </p:txBody>
      </p:sp>
      <p:grpSp>
        <p:nvGrpSpPr>
          <p:cNvPr id="6" name="Group 5">
            <a:extLst>
              <a:ext uri="{FF2B5EF4-FFF2-40B4-BE49-F238E27FC236}">
                <a16:creationId xmlns:a16="http://schemas.microsoft.com/office/drawing/2014/main" id="{0037B0DC-B880-46E3-B5DE-C6A249854D72}"/>
              </a:ext>
            </a:extLst>
          </p:cNvPr>
          <p:cNvGrpSpPr/>
          <p:nvPr/>
        </p:nvGrpSpPr>
        <p:grpSpPr>
          <a:xfrm>
            <a:off x="562016" y="1431777"/>
            <a:ext cx="6570398" cy="4869712"/>
            <a:chOff x="0" y="0"/>
            <a:chExt cx="4599409" cy="3589256"/>
          </a:xfrm>
        </p:grpSpPr>
        <p:pic>
          <p:nvPicPr>
            <p:cNvPr id="7" name="Picture 6">
              <a:extLst>
                <a:ext uri="{FF2B5EF4-FFF2-40B4-BE49-F238E27FC236}">
                  <a16:creationId xmlns:a16="http://schemas.microsoft.com/office/drawing/2014/main" id="{D497769E-2316-447A-8DF7-7204747927E5}"/>
                </a:ext>
              </a:extLst>
            </p:cNvPr>
            <p:cNvPicPr/>
            <p:nvPr/>
          </p:nvPicPr>
          <p:blipFill>
            <a:blip r:embed="rId4"/>
            <a:stretch>
              <a:fillRect/>
            </a:stretch>
          </p:blipFill>
          <p:spPr>
            <a:xfrm>
              <a:off x="127000" y="88902"/>
              <a:ext cx="4345409" cy="3259056"/>
            </a:xfrm>
            <a:prstGeom prst="rect">
              <a:avLst/>
            </a:prstGeom>
          </p:spPr>
        </p:pic>
        <p:pic>
          <p:nvPicPr>
            <p:cNvPr id="8" name="Picture 7">
              <a:extLst>
                <a:ext uri="{FF2B5EF4-FFF2-40B4-BE49-F238E27FC236}">
                  <a16:creationId xmlns:a16="http://schemas.microsoft.com/office/drawing/2014/main" id="{0E73077A-9044-40E2-A138-04E5AC41B0F4}"/>
                </a:ext>
              </a:extLst>
            </p:cNvPr>
            <p:cNvPicPr/>
            <p:nvPr/>
          </p:nvPicPr>
          <p:blipFill>
            <a:blip r:embed="rId5"/>
            <a:stretch>
              <a:fillRect/>
            </a:stretch>
          </p:blipFill>
          <p:spPr>
            <a:xfrm flipV="1">
              <a:off x="0" y="0"/>
              <a:ext cx="4599409" cy="3589256"/>
            </a:xfrm>
            <a:prstGeom prst="rect">
              <a:avLst/>
            </a:prstGeom>
          </p:spPr>
        </p:pic>
      </p:grpSp>
      <p:pic>
        <p:nvPicPr>
          <p:cNvPr id="9" name="speaker1-edited">
            <a:hlinkClick r:id="" action="ppaction://media"/>
            <a:extLst>
              <a:ext uri="{FF2B5EF4-FFF2-40B4-BE49-F238E27FC236}">
                <a16:creationId xmlns:a16="http://schemas.microsoft.com/office/drawing/2014/main" id="{2D3E31F0-8A42-4281-A5B7-2620DC29245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44786" y="3429000"/>
            <a:ext cx="1873103" cy="1873103"/>
          </a:xfrm>
          <a:prstGeom prst="rect">
            <a:avLst/>
          </a:prstGeom>
        </p:spPr>
      </p:pic>
      <p:sp>
        <p:nvSpPr>
          <p:cNvPr id="11" name="TextBox 10">
            <a:extLst>
              <a:ext uri="{FF2B5EF4-FFF2-40B4-BE49-F238E27FC236}">
                <a16:creationId xmlns:a16="http://schemas.microsoft.com/office/drawing/2014/main" id="{B1BC91E2-31D1-463C-BBE0-86654D695FFE}"/>
              </a:ext>
            </a:extLst>
          </p:cNvPr>
          <p:cNvSpPr txBox="1"/>
          <p:nvPr/>
        </p:nvSpPr>
        <p:spPr>
          <a:xfrm>
            <a:off x="7610302" y="2222205"/>
            <a:ext cx="4347258" cy="1077218"/>
          </a:xfrm>
          <a:prstGeom prst="rect">
            <a:avLst/>
          </a:prstGeom>
          <a:noFill/>
        </p:spPr>
        <p:txBody>
          <a:bodyPr wrap="square" rtlCol="0">
            <a:spAutoFit/>
          </a:bodyPr>
          <a:lstStyle/>
          <a:p>
            <a:r>
              <a:rPr lang="en-GB" sz="3200" b="1" dirty="0">
                <a:solidFill>
                  <a:srgbClr val="000000"/>
                </a:solidFill>
                <a:effectLst/>
                <a:latin typeface="Calibri" panose="020F0502020204030204" pitchFamily="34" charset="0"/>
                <a:ea typeface="Calibri" panose="020F0502020204030204" pitchFamily="34" charset="0"/>
              </a:rPr>
              <a:t>Will anyone listen?</a:t>
            </a:r>
            <a:endParaRPr lang="en-GB" sz="3200" dirty="0">
              <a:solidFill>
                <a:srgbClr val="000000"/>
              </a:solidFill>
              <a:effectLst/>
              <a:latin typeface="Calibri" panose="020F0502020204030204" pitchFamily="34" charset="0"/>
              <a:ea typeface="Calibri" panose="020F0502020204030204" pitchFamily="34" charset="0"/>
            </a:endParaRPr>
          </a:p>
          <a:p>
            <a:endParaRPr lang="en-GB" sz="3200" dirty="0"/>
          </a:p>
        </p:txBody>
      </p:sp>
    </p:spTree>
    <p:extLst>
      <p:ext uri="{BB962C8B-B14F-4D97-AF65-F5344CB8AC3E}">
        <p14:creationId xmlns:p14="http://schemas.microsoft.com/office/powerpoint/2010/main" val="28376688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9944"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517992-D0DC-4708-B83E-156C0A1B52C4}"/>
              </a:ext>
            </a:extLst>
          </p:cNvPr>
          <p:cNvSpPr txBox="1"/>
          <p:nvPr/>
        </p:nvSpPr>
        <p:spPr>
          <a:xfrm>
            <a:off x="1520429" y="766732"/>
            <a:ext cx="9151142" cy="5324535"/>
          </a:xfrm>
          <a:prstGeom prst="rect">
            <a:avLst/>
          </a:prstGeom>
          <a:noFill/>
        </p:spPr>
        <p:txBody>
          <a:bodyPr wrap="square" rtlCol="0">
            <a:spAutoFit/>
          </a:bodyPr>
          <a:lstStyle/>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Reflection </a:t>
            </a:r>
          </a:p>
          <a:p>
            <a:pPr>
              <a:spcAft>
                <a:spcPts val="400"/>
              </a:spcAft>
            </a:pPr>
            <a:r>
              <a:rPr lang="en-US" sz="2000" i="1" u="none" strike="noStrike" baseline="0" dirty="0">
                <a:solidFill>
                  <a:srgbClr val="000000"/>
                </a:solidFill>
                <a:latin typeface="Arial" panose="020B0604020202020204" pitchFamily="34" charset="0"/>
                <a:cs typeface="Arial" panose="020B0604020202020204" pitchFamily="34" charset="0"/>
              </a:rPr>
              <a:t>Quiet, personal reflection time to think about what has been said. </a:t>
            </a:r>
          </a:p>
          <a:p>
            <a:pPr>
              <a:spcAft>
                <a:spcPts val="400"/>
              </a:spcAft>
            </a:pPr>
            <a:endParaRPr lang="en-US" sz="2000" dirty="0">
              <a:solidFill>
                <a:srgbClr val="000000"/>
              </a:solidFill>
              <a:latin typeface="Arial" panose="020B0604020202020204" pitchFamily="34" charset="0"/>
              <a:cs typeface="Arial" panose="020B0604020202020204" pitchFamily="34" charset="0"/>
            </a:endParaRPr>
          </a:p>
          <a:p>
            <a:pPr>
              <a:spcAft>
                <a:spcPts val="400"/>
              </a:spcAft>
            </a:pPr>
            <a:endParaRPr lang="en-US" sz="2000" i="0" u="none" strike="noStrike" baseline="0" dirty="0">
              <a:solidFill>
                <a:srgbClr val="000000"/>
              </a:solidFill>
              <a:latin typeface="Arial" panose="020B0604020202020204" pitchFamily="34" charset="0"/>
              <a:cs typeface="Arial" panose="020B0604020202020204" pitchFamily="34" charset="0"/>
            </a:endParaRPr>
          </a:p>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Response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What in particular spoke to you?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How would you listen with love? </a:t>
            </a:r>
          </a:p>
          <a:p>
            <a:pPr>
              <a:spcAft>
                <a:spcPts val="400"/>
              </a:spcAft>
            </a:pPr>
            <a:endParaRPr lang="en-US" sz="2000" i="0" u="none" strike="noStrike" baseline="0" dirty="0">
              <a:solidFill>
                <a:srgbClr val="000000"/>
              </a:solidFill>
              <a:latin typeface="Arial" panose="020B0604020202020204" pitchFamily="34" charset="0"/>
              <a:cs typeface="Arial" panose="020B0604020202020204" pitchFamily="34" charset="0"/>
            </a:endParaRPr>
          </a:p>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Closing prayer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Father of hope and consolation be the guardian of all who suffer abuse, send healing for their wounds. Deepen our respect for the dignity of every human life. Heal the brokenness of all victims of abuse, and renew the spirit of all who lament this sin.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Through Christ our Lord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Amen. </a:t>
            </a:r>
          </a:p>
        </p:txBody>
      </p:sp>
    </p:spTree>
    <p:extLst>
      <p:ext uri="{BB962C8B-B14F-4D97-AF65-F5344CB8AC3E}">
        <p14:creationId xmlns:p14="http://schemas.microsoft.com/office/powerpoint/2010/main" val="2203735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517992-D0DC-4708-B83E-156C0A1B52C4}"/>
              </a:ext>
            </a:extLst>
          </p:cNvPr>
          <p:cNvSpPr txBox="1"/>
          <p:nvPr/>
        </p:nvSpPr>
        <p:spPr>
          <a:xfrm>
            <a:off x="523554" y="797759"/>
            <a:ext cx="10994064" cy="1200329"/>
          </a:xfrm>
          <a:prstGeom prst="rect">
            <a:avLst/>
          </a:prstGeom>
          <a:noFill/>
        </p:spPr>
        <p:txBody>
          <a:bodyPr wrap="square" rtlCol="0">
            <a:spAutoFit/>
          </a:bodyPr>
          <a:lstStyle/>
          <a:p>
            <a:r>
              <a:rPr lang="en-US" b="1" i="0" u="none" strike="noStrike" baseline="0" dirty="0">
                <a:solidFill>
                  <a:srgbClr val="000000"/>
                </a:solidFill>
                <a:latin typeface="Arial" panose="020B0604020202020204" pitchFamily="34" charset="0"/>
                <a:cs typeface="Arial" panose="020B0604020202020204" pitchFamily="34" charset="0"/>
              </a:rPr>
              <a:t>If you have been affected by anything that has been shared today, then you may wish to speak to:  </a:t>
            </a:r>
            <a:r>
              <a:rPr lang="en-US" i="0" u="none" strike="noStrike" baseline="0" dirty="0">
                <a:solidFill>
                  <a:srgbClr val="000000"/>
                </a:solidFill>
                <a:latin typeface="Arial" panose="020B0604020202020204" pitchFamily="34" charset="0"/>
                <a:cs typeface="Arial" panose="020B0604020202020204" pitchFamily="34" charset="0"/>
              </a:rPr>
              <a:t>your Parish Priest, Parish Safeguarding Representative or Diocesan Safeguarding Coordinator. </a:t>
            </a:r>
          </a:p>
          <a:p>
            <a:r>
              <a:rPr lang="en-US" i="0" u="none" strike="noStrike" baseline="0" dirty="0">
                <a:solidFill>
                  <a:srgbClr val="000000"/>
                </a:solidFill>
                <a:latin typeface="Arial" panose="020B0604020202020204" pitchFamily="34" charset="0"/>
                <a:cs typeface="Arial" panose="020B0604020202020204" pitchFamily="34" charset="0"/>
              </a:rPr>
              <a:t>All contact will be treated in the strictest confidence. </a:t>
            </a:r>
          </a:p>
          <a:p>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1361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B651F8-57AA-2B42-BA8F-408E3F77D219}"/>
              </a:ext>
            </a:extLst>
          </p:cNvPr>
          <p:cNvSpPr/>
          <p:nvPr/>
        </p:nvSpPr>
        <p:spPr>
          <a:xfrm>
            <a:off x="218661" y="1268828"/>
            <a:ext cx="11549270" cy="3693319"/>
          </a:xfrm>
          <a:prstGeom prst="rect">
            <a:avLst/>
          </a:prstGeom>
        </p:spPr>
        <p:txBody>
          <a:bodyPr wrap="square">
            <a:spAutoFit/>
          </a:bodyPr>
          <a:lstStyle/>
          <a:p>
            <a:r>
              <a:rPr lang="en-GB" b="1" dirty="0">
                <a:solidFill>
                  <a:srgbClr val="000000"/>
                </a:solidFill>
                <a:latin typeface="Helvetica Neue" panose="02000503000000020004" pitchFamily="2" charset="0"/>
              </a:rPr>
              <a:t>Listening with Love to the Word of God</a:t>
            </a:r>
            <a:endParaRPr lang="en-GB" dirty="0">
              <a:solidFill>
                <a:srgbClr val="000000"/>
              </a:solidFill>
              <a:latin typeface="Helvetica Neue" panose="02000503000000020004" pitchFamily="2" charset="0"/>
            </a:endParaRPr>
          </a:p>
          <a:p>
            <a:r>
              <a:rPr lang="en-GB" b="1" dirty="0">
                <a:solidFill>
                  <a:srgbClr val="000000"/>
                </a:solidFill>
                <a:latin typeface="Helvetica Neue" panose="02000503000000020004" pitchFamily="2" charset="0"/>
              </a:rPr>
              <a:t>In conversation through hurting, healing and hope</a:t>
            </a:r>
            <a:endParaRPr lang="en-GB" dirty="0">
              <a:solidFill>
                <a:srgbClr val="000000"/>
              </a:solidFill>
              <a:latin typeface="Helvetica Neue" panose="02000503000000020004" pitchFamily="2" charset="0"/>
            </a:endParaRPr>
          </a:p>
          <a:p>
            <a:pPr algn="just"/>
            <a:r>
              <a:rPr lang="en-GB" dirty="0">
                <a:solidFill>
                  <a:srgbClr val="000000"/>
                </a:solidFill>
                <a:latin typeface="Helvetica Neue" panose="02000503000000020004" pitchFamily="2" charset="0"/>
              </a:rPr>
              <a:t>The </a:t>
            </a:r>
            <a:r>
              <a:rPr lang="en-GB" i="1" dirty="0">
                <a:solidFill>
                  <a:srgbClr val="000000"/>
                </a:solidFill>
                <a:latin typeface="Helvetica Neue" panose="02000503000000020004" pitchFamily="2" charset="0"/>
              </a:rPr>
              <a:t>Let’s be Honest G</a:t>
            </a:r>
            <a:r>
              <a:rPr lang="en-GB" dirty="0">
                <a:solidFill>
                  <a:srgbClr val="000000"/>
                </a:solidFill>
                <a:latin typeface="Helvetica Neue" panose="02000503000000020004" pitchFamily="2" charset="0"/>
              </a:rPr>
              <a:t>roup was approached by the Bishops’ Conference to provide some material for Lent 2021. From the beginning, it was recognised that the opportunity to invite people to reflect on the impact of abuse on individuals, and the Church. should not be limited to a particular time and that the resource could be for use at any time. </a:t>
            </a:r>
          </a:p>
          <a:p>
            <a:pPr algn="just"/>
            <a:r>
              <a:rPr lang="en-GB" dirty="0">
                <a:solidFill>
                  <a:srgbClr val="000000"/>
                </a:solidFill>
                <a:latin typeface="Helvetica Neue" panose="02000503000000020004" pitchFamily="2" charset="0"/>
              </a:rPr>
              <a:t>After an initial discussion about looking at scripture and how it might be reflected upon, as well as how to link the sessions, the members of LBH asked survivors to prepare the resource. The survivors identified the themes and decided that, in conversations the voice of the survivor could be heard. Therefore, using scripture and recorded conversations each session reflects upon the impact of abuse. Participants are invited to listen and reflect.</a:t>
            </a:r>
          </a:p>
          <a:p>
            <a:pPr algn="just"/>
            <a:r>
              <a:rPr lang="en-GB" dirty="0">
                <a:solidFill>
                  <a:srgbClr val="000000"/>
                </a:solidFill>
                <a:latin typeface="Helvetica Neue" panose="02000503000000020004" pitchFamily="2" charset="0"/>
              </a:rPr>
              <a:t>At the end of the six sessions there is an opportunity to reflect on what has been heard and what it means for the local Church.</a:t>
            </a:r>
            <a:endParaRPr lang="en-GB"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242326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212B42-8238-BA4E-B736-305CDC5A891A}"/>
              </a:ext>
            </a:extLst>
          </p:cNvPr>
          <p:cNvSpPr/>
          <p:nvPr/>
        </p:nvSpPr>
        <p:spPr>
          <a:xfrm>
            <a:off x="520148" y="1024240"/>
            <a:ext cx="11151704" cy="4524315"/>
          </a:xfrm>
          <a:prstGeom prst="rect">
            <a:avLst/>
          </a:prstGeom>
        </p:spPr>
        <p:txBody>
          <a:bodyPr wrap="square">
            <a:spAutoFit/>
          </a:bodyPr>
          <a:lstStyle/>
          <a:p>
            <a:r>
              <a:rPr lang="en-GB" b="1" dirty="0">
                <a:solidFill>
                  <a:srgbClr val="000000"/>
                </a:solidFill>
                <a:latin typeface="Helvetica Neue" panose="02000503000000020004" pitchFamily="2" charset="0"/>
              </a:rPr>
              <a:t>Acknowledgements</a:t>
            </a:r>
            <a:endParaRPr lang="en-GB" dirty="0">
              <a:solidFill>
                <a:srgbClr val="000000"/>
              </a:solidFill>
              <a:latin typeface="Helvetica Neue" panose="02000503000000020004" pitchFamily="2" charset="0"/>
            </a:endParaRPr>
          </a:p>
          <a:p>
            <a:pPr algn="just"/>
            <a:r>
              <a:rPr lang="en-GB" b="1" i="1" dirty="0">
                <a:solidFill>
                  <a:srgbClr val="000000"/>
                </a:solidFill>
                <a:latin typeface="Helvetica Neue" panose="02000503000000020004" pitchFamily="2" charset="0"/>
              </a:rPr>
              <a:t>Scripture quotations</a:t>
            </a:r>
            <a:r>
              <a:rPr lang="en-GB" dirty="0">
                <a:solidFill>
                  <a:srgbClr val="000000"/>
                </a:solidFill>
                <a:latin typeface="Helvetica Neue" panose="02000503000000020004" pitchFamily="2" charset="0"/>
              </a:rPr>
              <a:t> are from: the </a:t>
            </a:r>
            <a:r>
              <a:rPr lang="en-GB" i="1" dirty="0">
                <a:solidFill>
                  <a:srgbClr val="000000"/>
                </a:solidFill>
                <a:latin typeface="Helvetica Neue" panose="02000503000000020004" pitchFamily="2" charset="0"/>
              </a:rPr>
              <a:t>ESV Bible</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The Holy Bible, English Standard Version</a:t>
            </a:r>
            <a:r>
              <a:rPr lang="en-GB" dirty="0">
                <a:solidFill>
                  <a:srgbClr val="000000"/>
                </a:solidFill>
                <a:latin typeface="Helvetica Neue" panose="02000503000000020004" pitchFamily="2" charset="0"/>
              </a:rPr>
              <a:t>), copyright © 2001 by Crossway, a publishing ministry of Good News Publishers. Used by permission. All rights reserved; </a:t>
            </a:r>
            <a:r>
              <a:rPr lang="en-GB" i="1" dirty="0">
                <a:solidFill>
                  <a:srgbClr val="000000"/>
                </a:solidFill>
                <a:latin typeface="Helvetica Neue" panose="02000503000000020004" pitchFamily="2" charset="0"/>
              </a:rPr>
              <a:t>The New Jerusalem Bible</a:t>
            </a:r>
            <a:r>
              <a:rPr lang="en-GB" dirty="0">
                <a:solidFill>
                  <a:srgbClr val="000000"/>
                </a:solidFill>
                <a:latin typeface="Helvetica Neue" panose="02000503000000020004" pitchFamily="2" charset="0"/>
              </a:rPr>
              <a:t> © 1985 by </a:t>
            </a:r>
            <a:r>
              <a:rPr lang="en-GB" dirty="0" err="1">
                <a:solidFill>
                  <a:srgbClr val="000000"/>
                </a:solidFill>
                <a:latin typeface="Helvetica Neue" panose="02000503000000020004" pitchFamily="2" charset="0"/>
              </a:rPr>
              <a:t>Darton</a:t>
            </a:r>
            <a:r>
              <a:rPr lang="en-GB" dirty="0">
                <a:solidFill>
                  <a:srgbClr val="000000"/>
                </a:solidFill>
                <a:latin typeface="Helvetica Neue" panose="02000503000000020004" pitchFamily="2" charset="0"/>
              </a:rPr>
              <a:t> Longman &amp; Todd Ltd and Doubleday and Company Ltd; </a:t>
            </a:r>
            <a:r>
              <a:rPr lang="en-GB" i="1" dirty="0">
                <a:solidFill>
                  <a:srgbClr val="000000"/>
                </a:solidFill>
                <a:latin typeface="Helvetica Neue" panose="02000503000000020004" pitchFamily="2" charset="0"/>
              </a:rPr>
              <a:t>Revised Standard Version</a:t>
            </a:r>
            <a:r>
              <a:rPr lang="en-GB" dirty="0">
                <a:solidFill>
                  <a:srgbClr val="000000"/>
                </a:solidFill>
                <a:latin typeface="Helvetica Neue" panose="02000503000000020004" pitchFamily="2" charset="0"/>
              </a:rPr>
              <a:t> of the Bible, copyright 1952 [2nd edition, 1971] by the Division of Christian Education of the National Council of the Churches of Christ in the United States of America. Used by permission. All rights reserved.</a:t>
            </a:r>
          </a:p>
          <a:p>
            <a:pPr algn="just"/>
            <a:r>
              <a:rPr lang="en-GB" b="1" i="1" dirty="0">
                <a:solidFill>
                  <a:srgbClr val="000000"/>
                </a:solidFill>
                <a:latin typeface="Helvetica Neue" panose="02000503000000020004" pitchFamily="2" charset="0"/>
              </a:rPr>
              <a:t>Prayers </a:t>
            </a:r>
            <a:r>
              <a:rPr lang="en-GB" dirty="0">
                <a:solidFill>
                  <a:srgbClr val="000000"/>
                </a:solidFill>
                <a:latin typeface="Helvetica Neue" panose="02000503000000020004" pitchFamily="2" charset="0"/>
              </a:rPr>
              <a:t>— as indicated</a:t>
            </a:r>
          </a:p>
          <a:p>
            <a:pPr algn="just"/>
            <a:r>
              <a:rPr lang="en-GB" b="1" i="1" dirty="0">
                <a:solidFill>
                  <a:srgbClr val="000000"/>
                </a:solidFill>
                <a:latin typeface="Helvetica Neue" panose="02000503000000020004" pitchFamily="2" charset="0"/>
              </a:rPr>
              <a:t>Images</a:t>
            </a:r>
            <a:r>
              <a:rPr lang="en-GB" dirty="0">
                <a:solidFill>
                  <a:srgbClr val="000000"/>
                </a:solidFill>
                <a:latin typeface="Helvetica Neue" panose="02000503000000020004" pitchFamily="2" charset="0"/>
              </a:rPr>
              <a:t> are taken from the following sources: </a:t>
            </a:r>
            <a:r>
              <a:rPr lang="en-GB" dirty="0" err="1">
                <a:solidFill>
                  <a:srgbClr val="000000"/>
                </a:solidFill>
                <a:latin typeface="Helvetica Neue" panose="02000503000000020004" pitchFamily="2" charset="0"/>
              </a:rPr>
              <a:t>unsplash.com</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My God My God</a:t>
            </a:r>
            <a:r>
              <a:rPr lang="en-GB" dirty="0">
                <a:solidFill>
                  <a:srgbClr val="000000"/>
                </a:solidFill>
                <a:latin typeface="Helvetica Neue" panose="02000503000000020004" pitchFamily="2" charset="0"/>
              </a:rPr>
              <a:t> is from </a:t>
            </a:r>
            <a:r>
              <a:rPr lang="en-GB" dirty="0" err="1">
                <a:solidFill>
                  <a:srgbClr val="000000"/>
                </a:solidFill>
                <a:latin typeface="Helvetica Neue" panose="02000503000000020004" pitchFamily="2" charset="0"/>
              </a:rPr>
              <a:t>Youtube</a:t>
            </a:r>
            <a:r>
              <a:rPr lang="en-GB" dirty="0">
                <a:solidFill>
                  <a:srgbClr val="000000"/>
                </a:solidFill>
                <a:latin typeface="Helvetica Neue" panose="02000503000000020004" pitchFamily="2" charset="0"/>
              </a:rPr>
              <a:t> uploaded by Karl </a:t>
            </a:r>
            <a:r>
              <a:rPr lang="en-GB" dirty="0" err="1">
                <a:solidFill>
                  <a:srgbClr val="000000"/>
                </a:solidFill>
                <a:latin typeface="Helvetica Neue" panose="02000503000000020004" pitchFamily="2" charset="0"/>
              </a:rPr>
              <a:t>Kohlhase</a:t>
            </a:r>
            <a:r>
              <a:rPr lang="en-GB" dirty="0">
                <a:solidFill>
                  <a:srgbClr val="000000"/>
                </a:solidFill>
                <a:latin typeface="Helvetica Neue" panose="02000503000000020004" pitchFamily="2" charset="0"/>
              </a:rPr>
              <a:t> October 24th 2014. /</a:t>
            </a:r>
            <a:r>
              <a:rPr lang="en-GB" dirty="0" err="1">
                <a:solidFill>
                  <a:srgbClr val="000000"/>
                </a:solidFill>
                <a:latin typeface="Helvetica Neue" panose="02000503000000020004" pitchFamily="2" charset="0"/>
              </a:rPr>
              <a:t>cbenson.weebly.com</a:t>
            </a:r>
            <a:r>
              <a:rPr lang="en-GB" dirty="0">
                <a:solidFill>
                  <a:srgbClr val="000000"/>
                </a:solidFill>
                <a:latin typeface="Helvetica Neue" panose="02000503000000020004" pitchFamily="2" charset="0"/>
              </a:rPr>
              <a:t>/</a:t>
            </a:r>
            <a:r>
              <a:rPr lang="en-GB" dirty="0" err="1">
                <a:solidFill>
                  <a:srgbClr val="000000"/>
                </a:solidFill>
                <a:latin typeface="Helvetica Neue" panose="02000503000000020004" pitchFamily="2" charset="0"/>
              </a:rPr>
              <a:t>blog.html</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Stop feeing so lonely and isolated</a:t>
            </a:r>
            <a:r>
              <a:rPr lang="en-GB" dirty="0">
                <a:solidFill>
                  <a:srgbClr val="000000"/>
                </a:solidFill>
                <a:latin typeface="Helvetica Neue" panose="02000503000000020004" pitchFamily="2" charset="0"/>
              </a:rPr>
              <a:t>” </a:t>
            </a:r>
            <a:r>
              <a:rPr lang="en-GB" dirty="0" err="1">
                <a:solidFill>
                  <a:srgbClr val="000000"/>
                </a:solidFill>
                <a:latin typeface="Helvetica Neue" panose="02000503000000020004" pitchFamily="2" charset="0"/>
              </a:rPr>
              <a:t>positivecatalog.com</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God has an amazing way</a:t>
            </a:r>
            <a:r>
              <a:rPr lang="en-GB" dirty="0">
                <a:solidFill>
                  <a:srgbClr val="000000"/>
                </a:solidFill>
                <a:latin typeface="Helvetica Neue" panose="02000503000000020004" pitchFamily="2" charset="0"/>
              </a:rPr>
              <a:t>” </a:t>
            </a:r>
            <a:r>
              <a:rPr lang="en-GB" dirty="0" err="1">
                <a:solidFill>
                  <a:srgbClr val="000000"/>
                </a:solidFill>
                <a:latin typeface="Helvetica Neue" panose="02000503000000020004" pitchFamily="2" charset="0"/>
              </a:rPr>
              <a:t>heartprintofgod.com</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Have you ever been so sad</a:t>
            </a:r>
            <a:r>
              <a:rPr lang="en-GB" dirty="0">
                <a:solidFill>
                  <a:srgbClr val="000000"/>
                </a:solidFill>
                <a:latin typeface="Helvetica Neue" panose="02000503000000020004" pitchFamily="2" charset="0"/>
              </a:rPr>
              <a:t>” </a:t>
            </a:r>
            <a:r>
              <a:rPr lang="en-GB" dirty="0" err="1">
                <a:solidFill>
                  <a:srgbClr val="000000"/>
                </a:solidFill>
                <a:latin typeface="Helvetica Neue" panose="02000503000000020004" pitchFamily="2" charset="0"/>
              </a:rPr>
              <a:t>lovethepic.com</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Walk Emmaus Wallpaper</a:t>
            </a:r>
            <a:r>
              <a:rPr lang="en-GB" dirty="0">
                <a:solidFill>
                  <a:srgbClr val="000000"/>
                </a:solidFill>
                <a:latin typeface="Helvetica Neue" panose="02000503000000020004" pitchFamily="2" charset="0"/>
              </a:rPr>
              <a:t> </a:t>
            </a:r>
            <a:r>
              <a:rPr lang="en-GB" dirty="0" err="1">
                <a:solidFill>
                  <a:srgbClr val="000000"/>
                </a:solidFill>
                <a:latin typeface="Helvetica Neue" panose="02000503000000020004" pitchFamily="2" charset="0"/>
              </a:rPr>
              <a:t>hipwallpaper.com</a:t>
            </a:r>
            <a:r>
              <a:rPr lang="en-GB" dirty="0">
                <a:solidFill>
                  <a:srgbClr val="000000"/>
                </a:solidFill>
                <a:latin typeface="Helvetica Neue" panose="02000503000000020004" pitchFamily="2" charset="0"/>
              </a:rPr>
              <a:t> </a:t>
            </a:r>
            <a:r>
              <a:rPr lang="en-GB" i="1" dirty="0" err="1">
                <a:solidFill>
                  <a:srgbClr val="000000"/>
                </a:solidFill>
                <a:latin typeface="Helvetica Neue" panose="02000503000000020004" pitchFamily="2" charset="0"/>
              </a:rPr>
              <a:t>liz</a:t>
            </a:r>
            <a:r>
              <a:rPr lang="en-GB" i="1" dirty="0">
                <a:solidFill>
                  <a:srgbClr val="000000"/>
                </a:solidFill>
                <a:latin typeface="Helvetica Neue" panose="02000503000000020004" pitchFamily="2" charset="0"/>
              </a:rPr>
              <a:t> lemon swindles Jesus</a:t>
            </a:r>
            <a:r>
              <a:rPr lang="en-GB" dirty="0">
                <a:solidFill>
                  <a:srgbClr val="000000"/>
                </a:solidFill>
                <a:latin typeface="Helvetica Neue" panose="02000503000000020004" pitchFamily="2" charset="0"/>
              </a:rPr>
              <a:t> </a:t>
            </a:r>
            <a:r>
              <a:rPr lang="en-GB" u="sng" dirty="0">
                <a:solidFill>
                  <a:srgbClr val="000000"/>
                </a:solidFill>
                <a:latin typeface="Helvetica Neue" panose="02000503000000020004" pitchFamily="2" charset="0"/>
                <a:hlinkClick r:id="rId2"/>
              </a:rPr>
              <a:t>foundationsarts.com</a:t>
            </a:r>
            <a:r>
              <a:rPr lang="en-GB" dirty="0">
                <a:solidFill>
                  <a:srgbClr val="000000"/>
                </a:solidFill>
                <a:latin typeface="Helvetica Neue" panose="02000503000000020004" pitchFamily="2" charset="0"/>
              </a:rPr>
              <a:t> Every effort has been to identify and </a:t>
            </a:r>
          </a:p>
          <a:p>
            <a:pPr algn="just"/>
            <a:r>
              <a:rPr lang="en-GB" i="1" dirty="0">
                <a:solidFill>
                  <a:srgbClr val="000000"/>
                </a:solidFill>
                <a:latin typeface="Helvetica Neue" panose="02000503000000020004" pitchFamily="2" charset="0"/>
              </a:rPr>
              <a:t>Listening with Love</a:t>
            </a:r>
            <a:r>
              <a:rPr lang="en-GB" dirty="0">
                <a:solidFill>
                  <a:srgbClr val="000000"/>
                </a:solidFill>
                <a:latin typeface="Helvetica Neue" panose="02000503000000020004" pitchFamily="2" charset="0"/>
              </a:rPr>
              <a:t> produced by </a:t>
            </a:r>
            <a:r>
              <a:rPr lang="en-GB" i="1" dirty="0">
                <a:solidFill>
                  <a:srgbClr val="000000"/>
                </a:solidFill>
                <a:latin typeface="Helvetica Neue" panose="02000503000000020004" pitchFamily="2" charset="0"/>
              </a:rPr>
              <a:t>Let’s Be Honest G</a:t>
            </a:r>
            <a:r>
              <a:rPr lang="en-GB" dirty="0">
                <a:solidFill>
                  <a:srgbClr val="000000"/>
                </a:solidFill>
                <a:latin typeface="Helvetica Neue" panose="02000503000000020004" pitchFamily="2" charset="0"/>
              </a:rPr>
              <a:t>roup, © 2021 Catholic Trust for England and Wales. Registered Charity in England and Wales no 1097482 Company no. 473592 </a:t>
            </a:r>
          </a:p>
          <a:p>
            <a:pPr algn="just"/>
            <a:r>
              <a:rPr lang="en-GB" dirty="0">
                <a:solidFill>
                  <a:srgbClr val="000000"/>
                </a:solidFill>
                <a:latin typeface="Helvetica Neue" panose="02000503000000020004" pitchFamily="2" charset="0"/>
              </a:rPr>
              <a:t>https://</a:t>
            </a:r>
            <a:r>
              <a:rPr lang="en-GB" dirty="0" err="1">
                <a:solidFill>
                  <a:srgbClr val="000000"/>
                </a:solidFill>
                <a:latin typeface="Helvetica Neue" panose="02000503000000020004" pitchFamily="2" charset="0"/>
              </a:rPr>
              <a:t>www.cbcew.org.uk</a:t>
            </a:r>
            <a:r>
              <a:rPr lang="en-GB">
                <a:solidFill>
                  <a:srgbClr val="000000"/>
                </a:solidFill>
                <a:latin typeface="Helvetica Neue" panose="02000503000000020004" pitchFamily="2" charset="0"/>
              </a:rPr>
              <a:t>/home/events/listening-with-love</a:t>
            </a:r>
            <a:endParaRPr lang="en-GB" dirty="0" err="1">
              <a:solidFill>
                <a:srgbClr val="000000"/>
              </a:solidFill>
              <a:latin typeface="Helvetica Neue" panose="02000503000000020004" pitchFamily="2" charset="0"/>
            </a:endParaRPr>
          </a:p>
        </p:txBody>
      </p:sp>
    </p:spTree>
    <p:extLst>
      <p:ext uri="{BB962C8B-B14F-4D97-AF65-F5344CB8AC3E}">
        <p14:creationId xmlns:p14="http://schemas.microsoft.com/office/powerpoint/2010/main" val="3743583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2302</TotalTime>
  <Words>921</Words>
  <Application>Microsoft Macintosh PowerPoint</Application>
  <PresentationFormat>Widescreen</PresentationFormat>
  <Paragraphs>50</Paragraphs>
  <Slides>10</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Bradley Hand ITC</vt:lpstr>
      <vt:lpstr>Calibri</vt:lpstr>
      <vt:lpstr>Calibri Light</vt:lpstr>
      <vt:lpstr>Helvetica Neue</vt:lpstr>
      <vt:lpstr>Office Theme</vt:lpstr>
      <vt:lpstr>Listening with Love to The Word</vt:lpstr>
      <vt:lpstr>PowerPoint Presentation</vt:lpstr>
      <vt:lpstr>Listening with Love to the Word </vt:lpstr>
      <vt:lpstr>PowerPoint Presentation</vt:lpstr>
      <vt:lpstr>PowerPoint Presentation</vt:lpstr>
      <vt:lpstr>The Conversation: Two survivors in conversation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Westlake</dc:creator>
  <cp:lastModifiedBy>Martin Foster</cp:lastModifiedBy>
  <cp:revision>55</cp:revision>
  <dcterms:created xsi:type="dcterms:W3CDTF">2021-01-26T23:15:21Z</dcterms:created>
  <dcterms:modified xsi:type="dcterms:W3CDTF">2021-02-01T12:43:44Z</dcterms:modified>
</cp:coreProperties>
</file>